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0" r:id="rId1"/>
  </p:sldMasterIdLst>
  <p:notesMasterIdLst>
    <p:notesMasterId r:id="rId34"/>
  </p:notesMasterIdLst>
  <p:sldIdLst>
    <p:sldId id="257" r:id="rId2"/>
    <p:sldId id="270" r:id="rId3"/>
    <p:sldId id="4693" r:id="rId4"/>
    <p:sldId id="4706" r:id="rId5"/>
    <p:sldId id="4721" r:id="rId6"/>
    <p:sldId id="4723" r:id="rId7"/>
    <p:sldId id="4725" r:id="rId8"/>
    <p:sldId id="4727" r:id="rId9"/>
    <p:sldId id="4726" r:id="rId10"/>
    <p:sldId id="4728" r:id="rId11"/>
    <p:sldId id="4729" r:id="rId12"/>
    <p:sldId id="4730" r:id="rId13"/>
    <p:sldId id="4722" r:id="rId14"/>
    <p:sldId id="4731" r:id="rId15"/>
    <p:sldId id="4732" r:id="rId16"/>
    <p:sldId id="4710" r:id="rId17"/>
    <p:sldId id="4711" r:id="rId18"/>
    <p:sldId id="4712" r:id="rId19"/>
    <p:sldId id="4713" r:id="rId20"/>
    <p:sldId id="4714" r:id="rId21"/>
    <p:sldId id="4715" r:id="rId22"/>
    <p:sldId id="4716" r:id="rId23"/>
    <p:sldId id="4717" r:id="rId24"/>
    <p:sldId id="4718" r:id="rId25"/>
    <p:sldId id="4695" r:id="rId26"/>
    <p:sldId id="4702" r:id="rId27"/>
    <p:sldId id="4707" r:id="rId28"/>
    <p:sldId id="4708" r:id="rId29"/>
    <p:sldId id="4709" r:id="rId30"/>
    <p:sldId id="4719" r:id="rId31"/>
    <p:sldId id="4720" r:id="rId32"/>
    <p:sldId id="273"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96" autoAdjust="0"/>
    <p:restoredTop sz="94660"/>
  </p:normalViewPr>
  <p:slideViewPr>
    <p:cSldViewPr snapToGrid="0">
      <p:cViewPr varScale="1">
        <p:scale>
          <a:sx n="86" d="100"/>
          <a:sy n="86" d="100"/>
        </p:scale>
        <p:origin x="48" y="1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CDF7F7E-F815-4845-9F25-6AA55375E7FC}" type="datetimeFigureOut">
              <a:rPr lang="en-US" smtClean="0"/>
              <a:t>11/30/2024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D503204-0D85-4D43-9361-EE939A533DBE}" type="slidenum">
              <a:rPr lang="en-US" smtClean="0"/>
              <a:t>‹#›</a:t>
            </a:fld>
            <a:endParaRPr lang="en-US"/>
          </a:p>
        </p:txBody>
      </p:sp>
    </p:spTree>
    <p:extLst>
      <p:ext uri="{BB962C8B-B14F-4D97-AF65-F5344CB8AC3E}">
        <p14:creationId xmlns:p14="http://schemas.microsoft.com/office/powerpoint/2010/main" val="25497094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2" name="Google Shape;6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2BE7BA9-91CD-41CC-B7FA-68F96BC9FFCB}" type="datetimeFigureOut">
              <a:rPr lang="en-US" smtClean="0"/>
              <a:t>11/30/2024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28FF577-10E9-484E-8F87-B30A3AFE558A}" type="slidenum">
              <a:rPr lang="en-US" smtClean="0"/>
              <a:t>‹#›</a:t>
            </a:fld>
            <a:endParaRPr lang="en-US"/>
          </a:p>
        </p:txBody>
      </p:sp>
    </p:spTree>
    <p:extLst>
      <p:ext uri="{BB962C8B-B14F-4D97-AF65-F5344CB8AC3E}">
        <p14:creationId xmlns:p14="http://schemas.microsoft.com/office/powerpoint/2010/main" val="29686083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799"/>
            <a:ext cx="8825658" cy="3640667"/>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2BE7BA9-91CD-41CC-B7FA-68F96BC9FFCB}" type="datetimeFigureOut">
              <a:rPr lang="en-US" smtClean="0"/>
              <a:t>11/30/2024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28FF577-10E9-484E-8F87-B30A3AFE558A}" type="slidenum">
              <a:rPr lang="en-US" smtClean="0"/>
              <a:t>‹#›</a:t>
            </a:fld>
            <a:endParaRPr lang="en-US"/>
          </a:p>
        </p:txBody>
      </p:sp>
    </p:spTree>
    <p:extLst>
      <p:ext uri="{BB962C8B-B14F-4D97-AF65-F5344CB8AC3E}">
        <p14:creationId xmlns:p14="http://schemas.microsoft.com/office/powerpoint/2010/main" val="33347369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D2BE7BA9-91CD-41CC-B7FA-68F96BC9FFCB}" type="datetimeFigureOut">
              <a:rPr lang="en-US" smtClean="0"/>
              <a:t>11/30/2024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28FF577-10E9-484E-8F87-B30A3AFE558A}" type="slidenum">
              <a:rPr lang="en-US" smtClean="0"/>
              <a:t>‹#›</a:t>
            </a:fld>
            <a:endParaRPr lang="en-US"/>
          </a:p>
        </p:txBody>
      </p:sp>
    </p:spTree>
    <p:extLst>
      <p:ext uri="{BB962C8B-B14F-4D97-AF65-F5344CB8AC3E}">
        <p14:creationId xmlns:p14="http://schemas.microsoft.com/office/powerpoint/2010/main" val="20937091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0" y="1447800"/>
            <a:ext cx="7999315" cy="2323374"/>
          </a:xfrm>
        </p:spPr>
        <p:txBody>
          <a:bodyPr/>
          <a:lstStyle>
            <a:lvl1pPr>
              <a:defRPr sz="4800"/>
            </a:lvl1pPr>
          </a:lstStyle>
          <a:p>
            <a:r>
              <a:rPr lang="en-US"/>
              <a:t>Click to edit Master title style</a:t>
            </a:r>
            <a:endParaRPr lang="en-US" dirty="0"/>
          </a:p>
        </p:txBody>
      </p:sp>
      <p:sp>
        <p:nvSpPr>
          <p:cNvPr id="14" name="Text Placeholder 3"/>
          <p:cNvSpPr>
            <a:spLocks noGrp="1"/>
          </p:cNvSpPr>
          <p:nvPr>
            <p:ph type="body" sz="half" idx="13"/>
          </p:nvPr>
        </p:nvSpPr>
        <p:spPr>
          <a:xfrm>
            <a:off x="1930400" y="3771174"/>
            <a:ext cx="7279649" cy="342174"/>
          </a:xfrm>
        </p:spPr>
        <p:txBody>
          <a:bodyPr anchor="t">
            <a:normAutofit/>
          </a:bodyPr>
          <a:lstStyle>
            <a:lvl1pPr marL="0" indent="0">
              <a:buNone/>
              <a:defRPr lang="en-US" sz="1400" b="0" i="0" kern="1200" cap="small" dirty="0">
                <a:solidFill>
                  <a:schemeClr val="accent1">
                    <a:lumMod val="60000"/>
                    <a:lumOff val="4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D2BE7BA9-91CD-41CC-B7FA-68F96BC9FFCB}" type="datetimeFigureOut">
              <a:rPr lang="en-US" smtClean="0"/>
              <a:t>11/30/2024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28FF577-10E9-484E-8F87-B30A3AFE558A}" type="slidenum">
              <a:rPr lang="en-US" smtClean="0"/>
              <a:t>‹#›</a:t>
            </a:fld>
            <a:endParaRPr lang="en-US"/>
          </a:p>
        </p:txBody>
      </p:sp>
      <p:sp>
        <p:nvSpPr>
          <p:cNvPr id="12" name="TextBox 11"/>
          <p:cNvSpPr txBox="1"/>
          <p:nvPr/>
        </p:nvSpPr>
        <p:spPr>
          <a:xfrm>
            <a:off x="898295" y="971253"/>
            <a:ext cx="801912" cy="1969770"/>
          </a:xfrm>
          <a:prstGeom prst="rect">
            <a:avLst/>
          </a:prstGeom>
          <a:noFill/>
        </p:spPr>
        <p:txBody>
          <a:bodyPr wrap="square" rtlCol="0">
            <a:spAutoFit/>
          </a:bodyPr>
          <a:lstStyle/>
          <a:p>
            <a:pPr algn="r"/>
            <a:r>
              <a:rPr lang="en-US" sz="12200" b="0" i="0" dirty="0">
                <a:solidFill>
                  <a:schemeClr val="accent1">
                    <a:lumMod val="60000"/>
                    <a:lumOff val="40000"/>
                  </a:schemeClr>
                </a:solidFill>
                <a:latin typeface="Arial"/>
                <a:ea typeface="+mj-ea"/>
                <a:cs typeface="+mj-cs"/>
              </a:rPr>
              <a:t>“</a:t>
            </a:r>
          </a:p>
        </p:txBody>
      </p:sp>
      <p:sp>
        <p:nvSpPr>
          <p:cNvPr id="11" name="TextBox 10"/>
          <p:cNvSpPr txBox="1"/>
          <p:nvPr/>
        </p:nvSpPr>
        <p:spPr>
          <a:xfrm>
            <a:off x="9330490" y="2613787"/>
            <a:ext cx="801912" cy="1969770"/>
          </a:xfrm>
          <a:prstGeom prst="rect">
            <a:avLst/>
          </a:prstGeom>
          <a:noFill/>
        </p:spPr>
        <p:txBody>
          <a:bodyPr wrap="square" rtlCol="0">
            <a:spAutoFit/>
          </a:bodyPr>
          <a:lstStyle/>
          <a:p>
            <a:pPr algn="r"/>
            <a:r>
              <a:rPr lang="en-US" sz="12200" b="0" i="0" dirty="0">
                <a:solidFill>
                  <a:schemeClr val="accent1">
                    <a:lumMod val="60000"/>
                    <a:lumOff val="40000"/>
                  </a:schemeClr>
                </a:solidFill>
                <a:latin typeface="Arial"/>
                <a:ea typeface="+mj-ea"/>
                <a:cs typeface="+mj-cs"/>
              </a:rPr>
              <a:t>”</a:t>
            </a:r>
          </a:p>
        </p:txBody>
      </p:sp>
    </p:spTree>
    <p:extLst>
      <p:ext uri="{BB962C8B-B14F-4D97-AF65-F5344CB8AC3E}">
        <p14:creationId xmlns:p14="http://schemas.microsoft.com/office/powerpoint/2010/main" val="17094051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59"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2BE7BA9-91CD-41CC-B7FA-68F96BC9FFCB}" type="datetimeFigureOut">
              <a:rPr lang="en-US" smtClean="0"/>
              <a:t>11/30/2024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28FF577-10E9-484E-8F87-B30A3AFE558A}" type="slidenum">
              <a:rPr lang="en-US" smtClean="0"/>
              <a:t>‹#›</a:t>
            </a:fld>
            <a:endParaRPr lang="en-US"/>
          </a:p>
        </p:txBody>
      </p:sp>
    </p:spTree>
    <p:extLst>
      <p:ext uri="{BB962C8B-B14F-4D97-AF65-F5344CB8AC3E}">
        <p14:creationId xmlns:p14="http://schemas.microsoft.com/office/powerpoint/2010/main" val="389245589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D2BE7BA9-91CD-41CC-B7FA-68F96BC9FFCB}" type="datetimeFigureOut">
              <a:rPr lang="en-US" smtClean="0"/>
              <a:t>11/30/2024</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28FF577-10E9-484E-8F87-B30A3AFE558A}" type="slidenum">
              <a:rPr lang="en-US" smtClean="0"/>
              <a:t>‹#›</a:t>
            </a:fld>
            <a:endParaRPr lang="en-US"/>
          </a:p>
        </p:txBody>
      </p:sp>
    </p:spTree>
    <p:extLst>
      <p:ext uri="{BB962C8B-B14F-4D97-AF65-F5344CB8AC3E}">
        <p14:creationId xmlns:p14="http://schemas.microsoft.com/office/powerpoint/2010/main" val="112246054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D2BE7BA9-91CD-41CC-B7FA-68F96BC9FFCB}" type="datetimeFigureOut">
              <a:rPr lang="en-US" smtClean="0"/>
              <a:t>11/30/2024</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28FF577-10E9-484E-8F87-B30A3AFE558A}" type="slidenum">
              <a:rPr lang="en-US" smtClean="0"/>
              <a:t>‹#›</a:t>
            </a:fld>
            <a:endParaRPr lang="en-US"/>
          </a:p>
        </p:txBody>
      </p:sp>
    </p:spTree>
    <p:extLst>
      <p:ext uri="{BB962C8B-B14F-4D97-AF65-F5344CB8AC3E}">
        <p14:creationId xmlns:p14="http://schemas.microsoft.com/office/powerpoint/2010/main" val="144141426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2BE7BA9-91CD-41CC-B7FA-68F96BC9FFCB}" type="datetimeFigureOut">
              <a:rPr lang="en-US" smtClean="0"/>
              <a:t>11/30/2024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28FF577-10E9-484E-8F87-B30A3AFE558A}" type="slidenum">
              <a:rPr lang="en-US" smtClean="0"/>
              <a:t>‹#›</a:t>
            </a:fld>
            <a:endParaRPr lang="en-US"/>
          </a:p>
        </p:txBody>
      </p:sp>
    </p:spTree>
    <p:extLst>
      <p:ext uri="{BB962C8B-B14F-4D97-AF65-F5344CB8AC3E}">
        <p14:creationId xmlns:p14="http://schemas.microsoft.com/office/powerpoint/2010/main" val="37865579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2BE7BA9-91CD-41CC-B7FA-68F96BC9FFCB}" type="datetimeFigureOut">
              <a:rPr lang="en-US" smtClean="0"/>
              <a:t>11/30/2024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28FF577-10E9-484E-8F87-B30A3AFE558A}" type="slidenum">
              <a:rPr lang="en-US" smtClean="0"/>
              <a:t>‹#›</a:t>
            </a:fld>
            <a:endParaRPr lang="en-US"/>
          </a:p>
        </p:txBody>
      </p:sp>
    </p:spTree>
    <p:extLst>
      <p:ext uri="{BB962C8B-B14F-4D97-AF65-F5344CB8AC3E}">
        <p14:creationId xmlns:p14="http://schemas.microsoft.com/office/powerpoint/2010/main" val="155635587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lank">
  <p:cSld name="1_Blank">
    <p:spTree>
      <p:nvGrpSpPr>
        <p:cNvPr id="1" name="Shape 16"/>
        <p:cNvGrpSpPr/>
        <p:nvPr/>
      </p:nvGrpSpPr>
      <p:grpSpPr>
        <a:xfrm>
          <a:off x="0" y="0"/>
          <a:ext cx="0" cy="0"/>
          <a:chOff x="0" y="0"/>
          <a:chExt cx="0" cy="0"/>
        </a:xfrm>
      </p:grpSpPr>
      <p:sp>
        <p:nvSpPr>
          <p:cNvPr id="17" name="Google Shape;17;p6"/>
          <p:cNvSpPr txBox="1">
            <a:spLocks noGrp="1"/>
          </p:cNvSpPr>
          <p:nvPr>
            <p:ph type="title"/>
          </p:nvPr>
        </p:nvSpPr>
        <p:spPr>
          <a:xfrm>
            <a:off x="304800" y="183092"/>
            <a:ext cx="5486400" cy="762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atin typeface="Times New Roman" panose="02020603050405020304" pitchFamily="18" charset="0"/>
                <a:cs typeface="Times New Roman" panose="02020603050405020304" pitchFamily="18" charset="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Tree>
    <p:extLst>
      <p:ext uri="{BB962C8B-B14F-4D97-AF65-F5344CB8AC3E}">
        <p14:creationId xmlns:p14="http://schemas.microsoft.com/office/powerpoint/2010/main" val="32945049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2BE7BA9-91CD-41CC-B7FA-68F96BC9FFCB}" type="datetimeFigureOut">
              <a:rPr lang="en-US" smtClean="0"/>
              <a:t>11/30/2024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28FF577-10E9-484E-8F87-B30A3AFE558A}" type="slidenum">
              <a:rPr lang="en-US" smtClean="0"/>
              <a:t>‹#›</a:t>
            </a:fld>
            <a:endParaRPr lang="en-US"/>
          </a:p>
        </p:txBody>
      </p:sp>
    </p:spTree>
    <p:extLst>
      <p:ext uri="{BB962C8B-B14F-4D97-AF65-F5344CB8AC3E}">
        <p14:creationId xmlns:p14="http://schemas.microsoft.com/office/powerpoint/2010/main" val="2222281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2BE7BA9-91CD-41CC-B7FA-68F96BC9FFCB}" type="datetimeFigureOut">
              <a:rPr lang="en-US" smtClean="0"/>
              <a:t>11/30/2024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28FF577-10E9-484E-8F87-B30A3AFE558A}" type="slidenum">
              <a:rPr lang="en-US" smtClean="0"/>
              <a:t>‹#›</a:t>
            </a:fld>
            <a:endParaRPr lang="en-US"/>
          </a:p>
        </p:txBody>
      </p:sp>
    </p:spTree>
    <p:extLst>
      <p:ext uri="{BB962C8B-B14F-4D97-AF65-F5344CB8AC3E}">
        <p14:creationId xmlns:p14="http://schemas.microsoft.com/office/powerpoint/2010/main" val="32203906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2BE7BA9-91CD-41CC-B7FA-68F96BC9FFCB}" type="datetimeFigureOut">
              <a:rPr lang="en-US" smtClean="0"/>
              <a:t>11/30/2024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28FF577-10E9-484E-8F87-B30A3AFE558A}" type="slidenum">
              <a:rPr lang="en-US" smtClean="0"/>
              <a:t>‹#›</a:t>
            </a:fld>
            <a:endParaRPr lang="en-US"/>
          </a:p>
        </p:txBody>
      </p:sp>
    </p:spTree>
    <p:extLst>
      <p:ext uri="{BB962C8B-B14F-4D97-AF65-F5344CB8AC3E}">
        <p14:creationId xmlns:p14="http://schemas.microsoft.com/office/powerpoint/2010/main" val="13342352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2BE7BA9-91CD-41CC-B7FA-68F96BC9FFCB}" type="datetimeFigureOut">
              <a:rPr lang="en-US" smtClean="0"/>
              <a:t>11/30/2024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28FF577-10E9-484E-8F87-B30A3AFE558A}" type="slidenum">
              <a:rPr lang="en-US" smtClean="0"/>
              <a:t>‹#›</a:t>
            </a:fld>
            <a:endParaRPr lang="en-US"/>
          </a:p>
        </p:txBody>
      </p:sp>
    </p:spTree>
    <p:extLst>
      <p:ext uri="{BB962C8B-B14F-4D97-AF65-F5344CB8AC3E}">
        <p14:creationId xmlns:p14="http://schemas.microsoft.com/office/powerpoint/2010/main" val="5496319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D2BE7BA9-91CD-41CC-B7FA-68F96BC9FFCB}" type="datetimeFigureOut">
              <a:rPr lang="en-US" smtClean="0"/>
              <a:t>11/30/2024</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028FF577-10E9-484E-8F87-B30A3AFE558A}" type="slidenum">
              <a:rPr lang="en-US" smtClean="0"/>
              <a:t>‹#›</a:t>
            </a:fld>
            <a:endParaRPr lang="en-US"/>
          </a:p>
        </p:txBody>
      </p:sp>
    </p:spTree>
    <p:extLst>
      <p:ext uri="{BB962C8B-B14F-4D97-AF65-F5344CB8AC3E}">
        <p14:creationId xmlns:p14="http://schemas.microsoft.com/office/powerpoint/2010/main" val="22893582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D2BE7BA9-91CD-41CC-B7FA-68F96BC9FFCB}" type="datetimeFigureOut">
              <a:rPr lang="en-US" smtClean="0"/>
              <a:t>11/30/2024</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028FF577-10E9-484E-8F87-B30A3AFE558A}" type="slidenum">
              <a:rPr lang="en-US" smtClean="0"/>
              <a:t>‹#›</a:t>
            </a:fld>
            <a:endParaRPr lang="en-US"/>
          </a:p>
        </p:txBody>
      </p:sp>
    </p:spTree>
    <p:extLst>
      <p:ext uri="{BB962C8B-B14F-4D97-AF65-F5344CB8AC3E}">
        <p14:creationId xmlns:p14="http://schemas.microsoft.com/office/powerpoint/2010/main" val="6598913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3401063"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5" y="3129280"/>
            <a:ext cx="3401062"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D2BE7BA9-91CD-41CC-B7FA-68F96BC9FFCB}" type="datetimeFigureOut">
              <a:rPr lang="en-US" smtClean="0"/>
              <a:t>11/30/2024</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028FF577-10E9-484E-8F87-B30A3AFE558A}" type="slidenum">
              <a:rPr lang="en-US" smtClean="0"/>
              <a:t>‹#›</a:t>
            </a:fld>
            <a:endParaRPr lang="en-US"/>
          </a:p>
        </p:txBody>
      </p:sp>
    </p:spTree>
    <p:extLst>
      <p:ext uri="{BB962C8B-B14F-4D97-AF65-F5344CB8AC3E}">
        <p14:creationId xmlns:p14="http://schemas.microsoft.com/office/powerpoint/2010/main" val="5263926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2BE7BA9-91CD-41CC-B7FA-68F96BC9FFCB}" type="datetimeFigureOut">
              <a:rPr lang="en-US" smtClean="0"/>
              <a:t>11/30/2024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28FF577-10E9-484E-8F87-B30A3AFE558A}" type="slidenum">
              <a:rPr lang="en-US" smtClean="0"/>
              <a:t>‹#›</a:t>
            </a:fld>
            <a:endParaRPr lang="en-US"/>
          </a:p>
        </p:txBody>
      </p:sp>
    </p:spTree>
    <p:extLst>
      <p:ext uri="{BB962C8B-B14F-4D97-AF65-F5344CB8AC3E}">
        <p14:creationId xmlns:p14="http://schemas.microsoft.com/office/powerpoint/2010/main" val="13741002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3.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5.png"/><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4.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0">
            <a:extLst>
              <a:ext uri="{28A0092B-C50C-407E-A947-70E740481C1C}">
                <a14:useLocalDpi xmlns:a14="http://schemas.microsoft.com/office/drawing/2010/main" val="0"/>
              </a:ext>
            </a:extLst>
          </a:blip>
          <a:srcRect l="3644"/>
          <a:stretch/>
        </p:blipFill>
        <p:spPr>
          <a:xfrm>
            <a:off x="0" y="2669685"/>
            <a:ext cx="4035669" cy="4188315"/>
          </a:xfrm>
          <a:prstGeom prst="rect">
            <a:avLst/>
          </a:prstGeom>
        </p:spPr>
      </p:pic>
      <p:pic>
        <p:nvPicPr>
          <p:cNvPr id="7" name="Picture 6"/>
          <p:cNvPicPr>
            <a:picLocks noChangeAspect="1"/>
          </p:cNvPicPr>
          <p:nvPr/>
        </p:nvPicPr>
        <p:blipFill rotWithShape="1">
          <a:blip r:embed="rId21">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2">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3">
            <a:extLst>
              <a:ext uri="{28A0092B-C50C-407E-A947-70E740481C1C}">
                <a14:useLocalDpi xmlns:a14="http://schemas.microsoft.com/office/drawing/2010/main" val="0"/>
              </a:ext>
            </a:extLst>
          </a:blip>
          <a:srcRect b="23320"/>
          <a:stretch/>
        </p:blipFill>
        <p:spPr>
          <a:xfrm>
            <a:off x="8609012"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D2BE7BA9-91CD-41CC-B7FA-68F96BC9FFCB}" type="datetimeFigureOut">
              <a:rPr lang="en-US" smtClean="0"/>
              <a:t>11/30/2024</a:t>
            </a:fld>
            <a:endParaRPr lang="en-US"/>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028FF577-10E9-484E-8F87-B30A3AFE558A}" type="slidenum">
              <a:rPr lang="en-US" smtClean="0"/>
              <a:t>‹#›</a:t>
            </a:fld>
            <a:endParaRPr lang="en-US"/>
          </a:p>
        </p:txBody>
      </p:sp>
    </p:spTree>
    <p:extLst>
      <p:ext uri="{BB962C8B-B14F-4D97-AF65-F5344CB8AC3E}">
        <p14:creationId xmlns:p14="http://schemas.microsoft.com/office/powerpoint/2010/main" val="2926321463"/>
      </p:ext>
    </p:extLst>
  </p:cSld>
  <p:clrMap bg1="dk1" tx1="lt1" bg2="dk2" tx2="lt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 id="2147483692" r:id="rId12"/>
    <p:sldLayoutId id="2147483693" r:id="rId13"/>
    <p:sldLayoutId id="2147483694" r:id="rId14"/>
    <p:sldLayoutId id="2147483695" r:id="rId15"/>
    <p:sldLayoutId id="2147483696" r:id="rId16"/>
    <p:sldLayoutId id="2147483697" r:id="rId17"/>
    <p:sldLayoutId id="2147483698" r:id="rId18"/>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hyperlink" Target="https://hpo.jax.org/browse/term/HP:0001631" TargetMode="Externa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6" name="Google Shape;66;p1"/>
          <p:cNvSpPr txBox="1"/>
          <p:nvPr/>
        </p:nvSpPr>
        <p:spPr>
          <a:xfrm>
            <a:off x="1036320" y="2314683"/>
            <a:ext cx="10226040" cy="1342917"/>
          </a:xfrm>
          <a:prstGeom prst="rect">
            <a:avLst/>
          </a:prstGeom>
          <a:noFill/>
          <a:ln>
            <a:noFill/>
          </a:ln>
        </p:spPr>
        <p:txBody>
          <a:bodyPr spcFirstLastPara="1" wrap="square" lIns="28400" tIns="28400" rIns="28400" bIns="28400" anchor="ctr" anchorCtr="0">
            <a:noAutofit/>
          </a:bodyPr>
          <a:lstStyle/>
          <a:p>
            <a:pPr algn="ctr">
              <a:spcBef>
                <a:spcPts val="133"/>
              </a:spcBef>
              <a:buClr>
                <a:schemeClr val="dk1"/>
              </a:buClr>
              <a:buSzPts val="1100"/>
            </a:pPr>
            <a:r>
              <a:rPr lang="en-GB" sz="6000" b="1" dirty="0">
                <a:solidFill>
                  <a:srgbClr val="FFFFFF"/>
                </a:solidFill>
                <a:latin typeface="Times New Roman"/>
                <a:ea typeface="Times New Roman"/>
                <a:cs typeface="Times New Roman"/>
                <a:sym typeface="Times New Roman"/>
              </a:rPr>
              <a:t>GENETIC DISORDER, HPO, OMIM and </a:t>
            </a:r>
            <a:r>
              <a:rPr lang="en-GB" sz="6000" b="1" dirty="0" err="1">
                <a:solidFill>
                  <a:srgbClr val="FFFFFF"/>
                </a:solidFill>
                <a:latin typeface="Times New Roman"/>
                <a:ea typeface="Times New Roman"/>
                <a:cs typeface="Times New Roman"/>
                <a:sym typeface="Times New Roman"/>
              </a:rPr>
              <a:t>ClinVar</a:t>
            </a:r>
            <a:endParaRPr lang="vi-VN" sz="6000" dirty="0">
              <a:latin typeface="Times New Roman" panose="02020603050405020304" pitchFamily="18" charset="0"/>
              <a:cs typeface="Times New Roman" panose="02020603050405020304" pitchFamily="18" charset="0"/>
            </a:endParaRPr>
          </a:p>
        </p:txBody>
      </p:sp>
      <p:sp>
        <p:nvSpPr>
          <p:cNvPr id="67" name="Google Shape;67;p1"/>
          <p:cNvSpPr txBox="1"/>
          <p:nvPr/>
        </p:nvSpPr>
        <p:spPr>
          <a:xfrm>
            <a:off x="5437414" y="4457608"/>
            <a:ext cx="5459186" cy="1169525"/>
          </a:xfrm>
          <a:prstGeom prst="rect">
            <a:avLst/>
          </a:prstGeom>
          <a:noFill/>
          <a:ln>
            <a:noFill/>
          </a:ln>
        </p:spPr>
        <p:txBody>
          <a:bodyPr spcFirstLastPara="1" wrap="square" lIns="60950" tIns="30467" rIns="60950" bIns="30467" anchor="t" anchorCtr="0">
            <a:spAutoFit/>
          </a:bodyPr>
          <a:lstStyle/>
          <a:p>
            <a:pPr algn="r"/>
            <a:r>
              <a:rPr lang="en-US" sz="2400" b="1" dirty="0">
                <a:solidFill>
                  <a:schemeClr val="lt1"/>
                </a:solidFill>
                <a:latin typeface="Times New Roman" panose="02020603050405020304" pitchFamily="18" charset="0"/>
                <a:ea typeface="Calibri"/>
                <a:cs typeface="Times New Roman" panose="02020603050405020304" pitchFamily="18" charset="0"/>
                <a:sym typeface="Calibri"/>
              </a:rPr>
              <a:t>Nov 30 2024</a:t>
            </a:r>
          </a:p>
          <a:p>
            <a:pPr algn="r"/>
            <a:r>
              <a:rPr lang="en-US" sz="2400" b="1" dirty="0" err="1">
                <a:solidFill>
                  <a:schemeClr val="lt1"/>
                </a:solidFill>
                <a:latin typeface="Times New Roman" panose="02020603050405020304" pitchFamily="18" charset="0"/>
                <a:ea typeface="Calibri"/>
                <a:cs typeface="Times New Roman" panose="02020603050405020304" pitchFamily="18" charset="0"/>
                <a:sym typeface="Calibri"/>
              </a:rPr>
              <a:t>Giảng</a:t>
            </a:r>
            <a:r>
              <a:rPr lang="en-US" sz="2400" b="1" dirty="0">
                <a:solidFill>
                  <a:schemeClr val="lt1"/>
                </a:solidFill>
                <a:latin typeface="Times New Roman" panose="02020603050405020304" pitchFamily="18" charset="0"/>
                <a:ea typeface="Calibri"/>
                <a:cs typeface="Times New Roman" panose="02020603050405020304" pitchFamily="18" charset="0"/>
                <a:sym typeface="Calibri"/>
              </a:rPr>
              <a:t> </a:t>
            </a:r>
            <a:r>
              <a:rPr lang="en-US" sz="2400" b="1" dirty="0" err="1">
                <a:solidFill>
                  <a:schemeClr val="lt1"/>
                </a:solidFill>
                <a:latin typeface="Times New Roman" panose="02020603050405020304" pitchFamily="18" charset="0"/>
                <a:ea typeface="Calibri"/>
                <a:cs typeface="Times New Roman" panose="02020603050405020304" pitchFamily="18" charset="0"/>
                <a:sym typeface="Calibri"/>
              </a:rPr>
              <a:t>viên</a:t>
            </a:r>
            <a:r>
              <a:rPr lang="en-US" sz="2400" b="1" dirty="0">
                <a:solidFill>
                  <a:schemeClr val="lt1"/>
                </a:solidFill>
                <a:latin typeface="Times New Roman" panose="02020603050405020304" pitchFamily="18" charset="0"/>
                <a:ea typeface="Calibri"/>
                <a:cs typeface="Times New Roman" panose="02020603050405020304" pitchFamily="18" charset="0"/>
                <a:sym typeface="Calibri"/>
              </a:rPr>
              <a:t>: TS. Lưu Phúc Lợi</a:t>
            </a:r>
          </a:p>
          <a:p>
            <a:pPr algn="r"/>
            <a:r>
              <a:rPr lang="en-US" sz="2400" b="1" dirty="0">
                <a:solidFill>
                  <a:schemeClr val="lt1"/>
                </a:solidFill>
                <a:latin typeface="Times New Roman" panose="02020603050405020304" pitchFamily="18" charset="0"/>
                <a:cs typeface="Times New Roman" panose="02020603050405020304" pitchFamily="18" charset="0"/>
                <a:sym typeface="Calibri"/>
              </a:rPr>
              <a:t>Luu.p.loi@googlemail.com</a:t>
            </a:r>
            <a:endParaRPr sz="12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5CF50A-86A7-9691-48C5-A227D6864195}"/>
              </a:ext>
            </a:extLst>
          </p:cNvPr>
          <p:cNvSpPr>
            <a:spLocks noGrp="1"/>
          </p:cNvSpPr>
          <p:nvPr>
            <p:ph type="title"/>
          </p:nvPr>
        </p:nvSpPr>
        <p:spPr>
          <a:xfrm>
            <a:off x="646111" y="452718"/>
            <a:ext cx="10963998" cy="1400530"/>
          </a:xfrm>
        </p:spPr>
        <p:txBody>
          <a:bodyPr/>
          <a:lstStyle/>
          <a:p>
            <a:r>
              <a:rPr lang="en-GB" sz="3600" b="1" dirty="0"/>
              <a:t>Genetic diseases of somatic cells, examples</a:t>
            </a:r>
            <a:endParaRPr lang="en-US" sz="3600" dirty="0"/>
          </a:p>
        </p:txBody>
      </p:sp>
      <p:sp>
        <p:nvSpPr>
          <p:cNvPr id="5" name="TextBox 4">
            <a:extLst>
              <a:ext uri="{FF2B5EF4-FFF2-40B4-BE49-F238E27FC236}">
                <a16:creationId xmlns:a16="http://schemas.microsoft.com/office/drawing/2014/main" id="{DAAAA96B-CE9B-E7F9-E48A-F4ED261A49FA}"/>
              </a:ext>
            </a:extLst>
          </p:cNvPr>
          <p:cNvSpPr txBox="1"/>
          <p:nvPr/>
        </p:nvSpPr>
        <p:spPr>
          <a:xfrm>
            <a:off x="4860174" y="6318658"/>
            <a:ext cx="6096000" cy="307777"/>
          </a:xfrm>
          <a:prstGeom prst="rect">
            <a:avLst/>
          </a:prstGeom>
          <a:noFill/>
        </p:spPr>
        <p:txBody>
          <a:bodyPr wrap="square">
            <a:spAutoFit/>
          </a:bodyPr>
          <a:lstStyle/>
          <a:p>
            <a:pPr algn="r"/>
            <a:r>
              <a:rPr lang="en-US" sz="1400" dirty="0"/>
              <a:t>https://pmc.ncbi.nlm.nih.gov/articles/PMC3909954/</a:t>
            </a:r>
          </a:p>
        </p:txBody>
      </p:sp>
      <p:pic>
        <p:nvPicPr>
          <p:cNvPr id="1026" name="Picture 2" descr="Fig. 1">
            <a:extLst>
              <a:ext uri="{FF2B5EF4-FFF2-40B4-BE49-F238E27FC236}">
                <a16:creationId xmlns:a16="http://schemas.microsoft.com/office/drawing/2014/main" id="{8FD704B0-A8FC-2B9A-D6BE-635702D3ED8D}"/>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92481" y="1454120"/>
            <a:ext cx="4843549" cy="4613481"/>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B70E1556-9339-8C26-3CCD-FC889075FFD9}"/>
              </a:ext>
            </a:extLst>
          </p:cNvPr>
          <p:cNvSpPr txBox="1"/>
          <p:nvPr/>
        </p:nvSpPr>
        <p:spPr>
          <a:xfrm>
            <a:off x="5702531" y="1452228"/>
            <a:ext cx="6096000" cy="4616648"/>
          </a:xfrm>
          <a:prstGeom prst="rect">
            <a:avLst/>
          </a:prstGeom>
          <a:noFill/>
        </p:spPr>
        <p:txBody>
          <a:bodyPr wrap="square">
            <a:spAutoFit/>
          </a:bodyPr>
          <a:lstStyle/>
          <a:p>
            <a:pPr algn="just"/>
            <a:r>
              <a:rPr lang="en-GB" sz="1050" b="0" i="0" dirty="0">
                <a:effectLst/>
                <a:latin typeface="Cambria" panose="02040503050406030204" pitchFamily="18" charset="0"/>
              </a:rPr>
              <a:t>(A) A heterozygous mutation is inherited from one parent. This mechanism is typical of autosomal dominant epilepsy. In this example, the mutation originally presented in the mother, whose oocytes in turn carry the mutation. (The mutation arose during gametogenesis in one of the parents of the mother, top left.) It is present in the zygote and thus all cells of the affected child. (B) This axial T1-weighted image from a MRI study of a patient with inherited epilepsy appears normal. Individuals with dominantly inherited epilepsies caused by mutations in genes encoding ion channels, for example, have normal neuroimaging studies despite every cell carrying a mutation. (C) A de novo mutation may arise sporadically during gametogenesis, in this case spermatogenesis. This mechanism of mutation would be typical of a de novo mutation in the gene SCN1A associated with severe myoclonic epilepsy of infancy or LIS1 associated with lissencephaly. Even though every cell in the individual carries the mutation, the predominant effects of the mutation depend on the distribution of gene expression; in these examples, the brain is primarily affected. (D) An axial T2-weighted MRI image shows the severe </a:t>
            </a:r>
            <a:r>
              <a:rPr lang="en-GB" sz="1050" b="0" i="0" dirty="0" err="1">
                <a:effectLst/>
                <a:latin typeface="Cambria" panose="02040503050406030204" pitchFamily="18" charset="0"/>
              </a:rPr>
              <a:t>gyral</a:t>
            </a:r>
            <a:r>
              <a:rPr lang="en-GB" sz="1050" b="0" i="0" dirty="0">
                <a:effectLst/>
                <a:latin typeface="Cambria" panose="02040503050406030204" pitchFamily="18" charset="0"/>
              </a:rPr>
              <a:t> simplification—more pronounced posteriorly (the bottom of the figure)—that is associated with mutations in the gene LIS1. (E) An early post-zygotic mutation results in a mutation present in most or all tissues of the organism (including the leukocytes, which are generally assayed for clinical genetic testing) but in a mosaic fashion, with only a portion of all cells in each tissue </a:t>
            </a:r>
            <a:r>
              <a:rPr lang="en-GB" sz="1050" b="0" i="0" dirty="0" err="1">
                <a:effectLst/>
                <a:latin typeface="Cambria" panose="02040503050406030204" pitchFamily="18" charset="0"/>
              </a:rPr>
              <a:t>harboring</a:t>
            </a:r>
            <a:r>
              <a:rPr lang="en-GB" sz="1050" b="0" i="0" dirty="0">
                <a:effectLst/>
                <a:latin typeface="Cambria" panose="02040503050406030204" pitchFamily="18" charset="0"/>
              </a:rPr>
              <a:t> the mutation. This pattern, illustrated by the axial T1-weighted image in (F), has been observed in mosaic cases of double cortex syndrome involving the gene DCX. Visible is the extra band of </a:t>
            </a:r>
            <a:r>
              <a:rPr lang="en-GB" sz="1050" b="0" i="0" dirty="0" err="1">
                <a:effectLst/>
                <a:latin typeface="Cambria" panose="02040503050406030204" pitchFamily="18" charset="0"/>
              </a:rPr>
              <a:t>gray</a:t>
            </a:r>
            <a:r>
              <a:rPr lang="en-GB" sz="1050" b="0" i="0" dirty="0">
                <a:effectLst/>
                <a:latin typeface="Cambria" panose="02040503050406030204" pitchFamily="18" charset="0"/>
              </a:rPr>
              <a:t> matter underlying the normal-appearing outer aspect of the cerebral cortex. Because DCX is required for normal migration of neurons from the ventricular region deep in the brain to the superficial cortex, the cells carrying the DCX mutation only migrate about halfway to the cortex and then arrest their migration. (G) A late post-zygotic mutation will be present in only certain tissues in a mosaic fashion, in this case apparently in half of the brain. This is the pattern observed in some cases of HMG with somatic mosaic point mutations in AKT3 and other related genes and somatic mosaic increase of copy number of chromosome 1q. (H) This axial T2-weighted MRI image shows right-sided HMG, characterized here by enlargement of the right hemisphere, abnormally thick and dark-appearing </a:t>
            </a:r>
            <a:r>
              <a:rPr lang="en-GB" sz="1050" b="0" i="0" dirty="0" err="1">
                <a:effectLst/>
                <a:latin typeface="Cambria" panose="02040503050406030204" pitchFamily="18" charset="0"/>
              </a:rPr>
              <a:t>gray</a:t>
            </a:r>
            <a:r>
              <a:rPr lang="en-GB" sz="1050" b="0" i="0" dirty="0">
                <a:effectLst/>
                <a:latin typeface="Cambria" panose="02040503050406030204" pitchFamily="18" charset="0"/>
              </a:rPr>
              <a:t> matter anteriorly, heterotopic periventricular </a:t>
            </a:r>
            <a:r>
              <a:rPr lang="en-GB" sz="1050" b="0" i="0" dirty="0" err="1">
                <a:effectLst/>
                <a:latin typeface="Cambria" panose="02040503050406030204" pitchFamily="18" charset="0"/>
              </a:rPr>
              <a:t>gray</a:t>
            </a:r>
            <a:r>
              <a:rPr lang="en-GB" sz="1050" b="0" i="0" dirty="0">
                <a:effectLst/>
                <a:latin typeface="Cambria" panose="02040503050406030204" pitchFamily="18" charset="0"/>
              </a:rPr>
              <a:t> matter, and abnormal white matter signal in the right hemisphere. (R, right; L, left).</a:t>
            </a:r>
            <a:endParaRPr lang="en-US" sz="1050" dirty="0"/>
          </a:p>
        </p:txBody>
      </p:sp>
    </p:spTree>
    <p:extLst>
      <p:ext uri="{BB962C8B-B14F-4D97-AF65-F5344CB8AC3E}">
        <p14:creationId xmlns:p14="http://schemas.microsoft.com/office/powerpoint/2010/main" val="11136740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D739C7D4-84EB-11E5-768F-8988D2BEE4D1}"/>
              </a:ext>
            </a:extLst>
          </p:cNvPr>
          <p:cNvSpPr txBox="1"/>
          <p:nvPr/>
        </p:nvSpPr>
        <p:spPr>
          <a:xfrm>
            <a:off x="5630486" y="6462277"/>
            <a:ext cx="6096000" cy="276999"/>
          </a:xfrm>
          <a:prstGeom prst="rect">
            <a:avLst/>
          </a:prstGeom>
          <a:noFill/>
        </p:spPr>
        <p:txBody>
          <a:bodyPr wrap="square">
            <a:spAutoFit/>
          </a:bodyPr>
          <a:lstStyle/>
          <a:p>
            <a:pPr algn="r"/>
            <a:r>
              <a:rPr lang="en-US" sz="1200" dirty="0"/>
              <a:t>https://link.springer.com/article/10.1007/s40620-023-01804-8</a:t>
            </a:r>
          </a:p>
        </p:txBody>
      </p:sp>
      <p:pic>
        <p:nvPicPr>
          <p:cNvPr id="1026" name="Picture 2">
            <a:extLst>
              <a:ext uri="{FF2B5EF4-FFF2-40B4-BE49-F238E27FC236}">
                <a16:creationId xmlns:a16="http://schemas.microsoft.com/office/drawing/2014/main" id="{D80A1472-99EA-40C7-3BF2-602C4269F6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34095" y="268112"/>
            <a:ext cx="8835520" cy="61397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63014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6B9B1A-A86D-BFFA-FF43-086A407B265D}"/>
              </a:ext>
            </a:extLst>
          </p:cNvPr>
          <p:cNvSpPr>
            <a:spLocks noGrp="1"/>
          </p:cNvSpPr>
          <p:nvPr>
            <p:ph type="title"/>
          </p:nvPr>
        </p:nvSpPr>
        <p:spPr>
          <a:xfrm>
            <a:off x="58678" y="175266"/>
            <a:ext cx="11263256" cy="711064"/>
          </a:xfrm>
        </p:spPr>
        <p:txBody>
          <a:bodyPr/>
          <a:lstStyle/>
          <a:p>
            <a:pPr algn="ctr"/>
            <a:r>
              <a:rPr lang="en-GB" sz="3600" b="1" dirty="0"/>
              <a:t>Monogenic vs polygenic diseases</a:t>
            </a:r>
            <a:endParaRPr lang="en-US" sz="3600" b="1" dirty="0"/>
          </a:p>
        </p:txBody>
      </p:sp>
      <p:sp>
        <p:nvSpPr>
          <p:cNvPr id="7" name="TextBox 6">
            <a:extLst>
              <a:ext uri="{FF2B5EF4-FFF2-40B4-BE49-F238E27FC236}">
                <a16:creationId xmlns:a16="http://schemas.microsoft.com/office/drawing/2014/main" id="{D739C7D4-84EB-11E5-768F-8988D2BEE4D1}"/>
              </a:ext>
            </a:extLst>
          </p:cNvPr>
          <p:cNvSpPr txBox="1"/>
          <p:nvPr/>
        </p:nvSpPr>
        <p:spPr>
          <a:xfrm>
            <a:off x="76441" y="6564603"/>
            <a:ext cx="6096000" cy="261610"/>
          </a:xfrm>
          <a:prstGeom prst="rect">
            <a:avLst/>
          </a:prstGeom>
          <a:noFill/>
        </p:spPr>
        <p:txBody>
          <a:bodyPr wrap="square">
            <a:spAutoFit/>
          </a:bodyPr>
          <a:lstStyle/>
          <a:p>
            <a:r>
              <a:rPr lang="en-US" sz="1100" dirty="0"/>
              <a:t>https://link.springer.com/article/10.1007/s40620-023-01804-8</a:t>
            </a:r>
          </a:p>
        </p:txBody>
      </p:sp>
      <p:pic>
        <p:nvPicPr>
          <p:cNvPr id="2050" name="Picture 2" descr="Fig. 1">
            <a:extLst>
              <a:ext uri="{FF2B5EF4-FFF2-40B4-BE49-F238E27FC236}">
                <a16:creationId xmlns:a16="http://schemas.microsoft.com/office/drawing/2014/main" id="{6FADC68D-488D-D8B7-7B89-D881200854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168" y="886330"/>
            <a:ext cx="6943753" cy="565448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Fig. 1">
            <a:extLst>
              <a:ext uri="{FF2B5EF4-FFF2-40B4-BE49-F238E27FC236}">
                <a16:creationId xmlns:a16="http://schemas.microsoft.com/office/drawing/2014/main" id="{2668F97B-09C2-5658-63E1-FC0CC02A10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12954" y="1695797"/>
            <a:ext cx="4943310" cy="301200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17E8EE1C-6CCE-C142-A438-6D75A5BC564E}"/>
              </a:ext>
            </a:extLst>
          </p:cNvPr>
          <p:cNvSpPr txBox="1"/>
          <p:nvPr/>
        </p:nvSpPr>
        <p:spPr>
          <a:xfrm>
            <a:off x="7067486" y="4858019"/>
            <a:ext cx="4988778" cy="1600438"/>
          </a:xfrm>
          <a:prstGeom prst="rect">
            <a:avLst/>
          </a:prstGeom>
          <a:noFill/>
        </p:spPr>
        <p:txBody>
          <a:bodyPr wrap="square">
            <a:spAutoFit/>
          </a:bodyPr>
          <a:lstStyle/>
          <a:p>
            <a:pPr algn="just"/>
            <a:r>
              <a:rPr lang="en-GB" sz="1400" b="0" i="0" dirty="0">
                <a:effectLst/>
                <a:latin typeface="Harding"/>
              </a:rPr>
              <a:t>Manhattan plots of common- and rare-variant associations for T2D. </a:t>
            </a:r>
            <a:r>
              <a:rPr lang="en-GB" sz="1400" b="1" i="0" dirty="0">
                <a:effectLst/>
                <a:latin typeface="Harding"/>
              </a:rPr>
              <a:t>a</a:t>
            </a:r>
            <a:r>
              <a:rPr lang="en-GB" sz="1400" b="0" i="0" dirty="0">
                <a:effectLst/>
                <a:latin typeface="Harding"/>
              </a:rPr>
              <a:t> GWAS results for common variants (MAF ≥ 0.01) in the meta-analysis. The 39 novel loci are annotated and highlighted in green. </a:t>
            </a:r>
            <a:r>
              <a:rPr lang="en-GB" sz="1400" b="1" i="0" dirty="0">
                <a:effectLst/>
                <a:latin typeface="Harding"/>
              </a:rPr>
              <a:t>b</a:t>
            </a:r>
            <a:r>
              <a:rPr lang="en-GB" sz="1400" b="0" i="0" dirty="0">
                <a:effectLst/>
                <a:latin typeface="Harding"/>
              </a:rPr>
              <a:t> GWAS results of rare variants (0.0001 ≤ MAF &lt; 0.01) in UKB. Four loci with </a:t>
            </a:r>
            <a:r>
              <a:rPr lang="en-GB" sz="1400" b="0" i="1" dirty="0">
                <a:effectLst/>
                <a:latin typeface="Harding"/>
              </a:rPr>
              <a:t>P</a:t>
            </a:r>
            <a:r>
              <a:rPr lang="en-GB" sz="1400" b="0" i="0" dirty="0">
                <a:effectLst/>
                <a:latin typeface="Harding"/>
              </a:rPr>
              <a:t> &lt; 5 × 10</a:t>
            </a:r>
            <a:r>
              <a:rPr lang="en-GB" sz="1400" b="0" i="0" baseline="30000" dirty="0">
                <a:effectLst/>
                <a:latin typeface="Harding"/>
              </a:rPr>
              <a:t>−9</a:t>
            </a:r>
            <a:r>
              <a:rPr lang="en-GB" sz="1400" b="0" i="0" dirty="0">
                <a:effectLst/>
                <a:latin typeface="Harding"/>
              </a:rPr>
              <a:t> are highlighted in red. The blue lines denote the genome-wide significant threshold of </a:t>
            </a:r>
            <a:r>
              <a:rPr lang="en-GB" sz="1400" b="0" i="1" dirty="0">
                <a:effectLst/>
                <a:latin typeface="Harding"/>
              </a:rPr>
              <a:t>P</a:t>
            </a:r>
            <a:r>
              <a:rPr lang="en-GB" sz="1400" b="0" i="0" dirty="0">
                <a:effectLst/>
                <a:latin typeface="Harding"/>
              </a:rPr>
              <a:t> &lt; 5 × 10</a:t>
            </a:r>
            <a:r>
              <a:rPr lang="en-GB" sz="1400" b="0" i="0" baseline="30000" dirty="0">
                <a:effectLst/>
                <a:latin typeface="Harding"/>
              </a:rPr>
              <a:t>−8</a:t>
            </a:r>
            <a:r>
              <a:rPr lang="en-GB" sz="1400" b="0" i="0" dirty="0">
                <a:effectLst/>
                <a:latin typeface="Harding"/>
              </a:rPr>
              <a:t>, and the red lines denote a more stringent threshold of </a:t>
            </a:r>
            <a:r>
              <a:rPr lang="en-GB" sz="1400" b="0" i="1" dirty="0">
                <a:effectLst/>
                <a:latin typeface="Harding"/>
              </a:rPr>
              <a:t>P</a:t>
            </a:r>
            <a:r>
              <a:rPr lang="en-GB" sz="1400" b="0" i="0" dirty="0">
                <a:effectLst/>
                <a:latin typeface="Harding"/>
              </a:rPr>
              <a:t> &lt; 5 × 10</a:t>
            </a:r>
            <a:r>
              <a:rPr lang="en-GB" sz="1400" b="0" i="0" baseline="30000" dirty="0">
                <a:effectLst/>
                <a:latin typeface="Harding"/>
              </a:rPr>
              <a:t>−9</a:t>
            </a:r>
            <a:endParaRPr lang="en-US" sz="1400" dirty="0"/>
          </a:p>
        </p:txBody>
      </p:sp>
      <p:sp>
        <p:nvSpPr>
          <p:cNvPr id="6" name="TextBox 5">
            <a:extLst>
              <a:ext uri="{FF2B5EF4-FFF2-40B4-BE49-F238E27FC236}">
                <a16:creationId xmlns:a16="http://schemas.microsoft.com/office/drawing/2014/main" id="{494B8ED7-95AA-2D8C-4E2D-35AA40F99418}"/>
              </a:ext>
            </a:extLst>
          </p:cNvPr>
          <p:cNvSpPr txBox="1"/>
          <p:nvPr/>
        </p:nvSpPr>
        <p:spPr>
          <a:xfrm>
            <a:off x="5918661" y="6515931"/>
            <a:ext cx="6096000" cy="276999"/>
          </a:xfrm>
          <a:prstGeom prst="rect">
            <a:avLst/>
          </a:prstGeom>
          <a:noFill/>
        </p:spPr>
        <p:txBody>
          <a:bodyPr wrap="square">
            <a:spAutoFit/>
          </a:bodyPr>
          <a:lstStyle/>
          <a:p>
            <a:pPr algn="r"/>
            <a:r>
              <a:rPr lang="en-US" sz="1200" dirty="0"/>
              <a:t>https://www.nature.com/articles/s41467-018-04951-w</a:t>
            </a:r>
          </a:p>
        </p:txBody>
      </p:sp>
    </p:spTree>
    <p:extLst>
      <p:ext uri="{BB962C8B-B14F-4D97-AF65-F5344CB8AC3E}">
        <p14:creationId xmlns:p14="http://schemas.microsoft.com/office/powerpoint/2010/main" val="13826882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6B9B1A-A86D-BFFA-FF43-086A407B265D}"/>
              </a:ext>
            </a:extLst>
          </p:cNvPr>
          <p:cNvSpPr>
            <a:spLocks noGrp="1"/>
          </p:cNvSpPr>
          <p:nvPr>
            <p:ph type="title"/>
          </p:nvPr>
        </p:nvSpPr>
        <p:spPr>
          <a:xfrm>
            <a:off x="646111" y="452718"/>
            <a:ext cx="11263256" cy="711064"/>
          </a:xfrm>
        </p:spPr>
        <p:txBody>
          <a:bodyPr/>
          <a:lstStyle/>
          <a:p>
            <a:r>
              <a:rPr lang="en-GB" sz="3600" b="1" dirty="0"/>
              <a:t>Multifactorial diseases</a:t>
            </a:r>
            <a:endParaRPr lang="en-US" sz="3600" b="1" dirty="0"/>
          </a:p>
        </p:txBody>
      </p:sp>
      <p:sp>
        <p:nvSpPr>
          <p:cNvPr id="3" name="Content Placeholder 2">
            <a:extLst>
              <a:ext uri="{FF2B5EF4-FFF2-40B4-BE49-F238E27FC236}">
                <a16:creationId xmlns:a16="http://schemas.microsoft.com/office/drawing/2014/main" id="{09877BA2-0066-E055-89C4-FDD76759468E}"/>
              </a:ext>
            </a:extLst>
          </p:cNvPr>
          <p:cNvSpPr>
            <a:spLocks noGrp="1"/>
          </p:cNvSpPr>
          <p:nvPr>
            <p:ph idx="1"/>
          </p:nvPr>
        </p:nvSpPr>
        <p:spPr>
          <a:xfrm>
            <a:off x="520931" y="1440873"/>
            <a:ext cx="5885410" cy="4375265"/>
          </a:xfrm>
        </p:spPr>
        <p:txBody>
          <a:bodyPr>
            <a:noAutofit/>
          </a:bodyPr>
          <a:lstStyle/>
          <a:p>
            <a:pPr algn="just"/>
            <a:r>
              <a:rPr lang="en-GB" sz="1800" dirty="0"/>
              <a:t>Complex or polygenic diseases caused by a combination of environmental factors and mutations in multiple genes (i.e., both genetic and non-genetic or environmental factors are involved in determining the trait). </a:t>
            </a:r>
          </a:p>
          <a:p>
            <a:pPr algn="just"/>
            <a:r>
              <a:rPr lang="en-GB" sz="1800" dirty="0"/>
              <a:t>For example, different genes that influence breast cancer susceptibility have been found on chromosomes 6, 11, 13, 14, 15, 17, and 22. Some common chronic diseases are multifactorial disorders (e.g., atherosclerosis, </a:t>
            </a:r>
            <a:r>
              <a:rPr lang="en-GB" sz="1800" dirty="0" err="1"/>
              <a:t>hypertention</a:t>
            </a:r>
            <a:r>
              <a:rPr lang="en-GB" sz="1800" dirty="0"/>
              <a:t>, ulcer disease, Alzheimer disease, arthritis, diabetes, cancer, and obesity).</a:t>
            </a:r>
          </a:p>
        </p:txBody>
      </p:sp>
      <p:pic>
        <p:nvPicPr>
          <p:cNvPr id="3074" name="Picture 2" descr="Schematic explanation of the polygenic risk scores (PRS), assuming the presence of five ARDS risk loci located in three chromosomes and a simplified interpretation of the genetic risk in the context of an intensive care unit (ICU) patient population.">
            <a:extLst>
              <a:ext uri="{FF2B5EF4-FFF2-40B4-BE49-F238E27FC236}">
                <a16:creationId xmlns:a16="http://schemas.microsoft.com/office/drawing/2014/main" id="{75E7E914-6C86-CBA1-5A2A-0CCCDB1A4F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14817" y="625370"/>
            <a:ext cx="4595292" cy="548691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D739C7D4-84EB-11E5-768F-8988D2BEE4D1}"/>
              </a:ext>
            </a:extLst>
          </p:cNvPr>
          <p:cNvSpPr txBox="1"/>
          <p:nvPr/>
        </p:nvSpPr>
        <p:spPr>
          <a:xfrm>
            <a:off x="5624945" y="6284938"/>
            <a:ext cx="6096000" cy="307777"/>
          </a:xfrm>
          <a:prstGeom prst="rect">
            <a:avLst/>
          </a:prstGeom>
          <a:noFill/>
        </p:spPr>
        <p:txBody>
          <a:bodyPr wrap="square">
            <a:spAutoFit/>
          </a:bodyPr>
          <a:lstStyle/>
          <a:p>
            <a:pPr algn="r"/>
            <a:r>
              <a:rPr lang="en-US" sz="1400" dirty="0"/>
              <a:t>DOI:10.3390/ijms20164004</a:t>
            </a:r>
          </a:p>
        </p:txBody>
      </p:sp>
    </p:spTree>
    <p:extLst>
      <p:ext uri="{BB962C8B-B14F-4D97-AF65-F5344CB8AC3E}">
        <p14:creationId xmlns:p14="http://schemas.microsoft.com/office/powerpoint/2010/main" val="1598663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5CF50A-86A7-9691-48C5-A227D6864195}"/>
              </a:ext>
            </a:extLst>
          </p:cNvPr>
          <p:cNvSpPr>
            <a:spLocks noGrp="1"/>
          </p:cNvSpPr>
          <p:nvPr>
            <p:ph type="title"/>
          </p:nvPr>
        </p:nvSpPr>
        <p:spPr>
          <a:xfrm>
            <a:off x="614001" y="278285"/>
            <a:ext cx="10963998" cy="688897"/>
          </a:xfrm>
        </p:spPr>
        <p:txBody>
          <a:bodyPr/>
          <a:lstStyle/>
          <a:p>
            <a:pPr algn="ctr"/>
            <a:r>
              <a:rPr lang="en-GB" sz="3600" b="1" dirty="0"/>
              <a:t>Mitochondrial inheritance</a:t>
            </a:r>
            <a:endParaRPr lang="en-US" sz="3600" dirty="0"/>
          </a:p>
        </p:txBody>
      </p:sp>
      <p:sp>
        <p:nvSpPr>
          <p:cNvPr id="5" name="TextBox 4">
            <a:extLst>
              <a:ext uri="{FF2B5EF4-FFF2-40B4-BE49-F238E27FC236}">
                <a16:creationId xmlns:a16="http://schemas.microsoft.com/office/drawing/2014/main" id="{DAAAA96B-CE9B-E7F9-E48A-F4ED261A49FA}"/>
              </a:ext>
            </a:extLst>
          </p:cNvPr>
          <p:cNvSpPr txBox="1"/>
          <p:nvPr/>
        </p:nvSpPr>
        <p:spPr>
          <a:xfrm>
            <a:off x="5619403" y="6405282"/>
            <a:ext cx="6096000" cy="261610"/>
          </a:xfrm>
          <a:prstGeom prst="rect">
            <a:avLst/>
          </a:prstGeom>
          <a:noFill/>
        </p:spPr>
        <p:txBody>
          <a:bodyPr wrap="square">
            <a:spAutoFit/>
          </a:bodyPr>
          <a:lstStyle/>
          <a:p>
            <a:pPr algn="r"/>
            <a:r>
              <a:rPr lang="en-US" sz="1100" dirty="0"/>
              <a:t>https://www.mda.org/disease/mitochondrial-myopathies/causes-inheritance</a:t>
            </a:r>
          </a:p>
        </p:txBody>
      </p:sp>
      <p:sp>
        <p:nvSpPr>
          <p:cNvPr id="8" name="TextBox 7">
            <a:extLst>
              <a:ext uri="{FF2B5EF4-FFF2-40B4-BE49-F238E27FC236}">
                <a16:creationId xmlns:a16="http://schemas.microsoft.com/office/drawing/2014/main" id="{B70E1556-9339-8C26-3CCD-FC889075FFD9}"/>
              </a:ext>
            </a:extLst>
          </p:cNvPr>
          <p:cNvSpPr txBox="1"/>
          <p:nvPr/>
        </p:nvSpPr>
        <p:spPr>
          <a:xfrm>
            <a:off x="6594762" y="4383850"/>
            <a:ext cx="4538749" cy="1692771"/>
          </a:xfrm>
          <a:prstGeom prst="rect">
            <a:avLst/>
          </a:prstGeom>
          <a:noFill/>
        </p:spPr>
        <p:txBody>
          <a:bodyPr wrap="square">
            <a:spAutoFit/>
          </a:bodyPr>
          <a:lstStyle/>
          <a:p>
            <a:pPr algn="just"/>
            <a:r>
              <a:rPr lang="en-GB" sz="1300" b="1" i="0" dirty="0">
                <a:effectLst/>
              </a:rPr>
              <a:t>Each mitochondrion is an energy factory that “imports” sugars and fats, breaks them down and “exports” energy (ATP) via these steps: Fat and sugar intermediates enter the mitochondrion. Fatty acids are broken down through beta oxidation and the removal of electrons in the citric acid cycle. Electrons are passed through the major complex of the electron transport chain. ATP is made by ATP synthase.</a:t>
            </a:r>
            <a:endParaRPr lang="en-US" sz="1300" dirty="0"/>
          </a:p>
        </p:txBody>
      </p:sp>
      <p:pic>
        <p:nvPicPr>
          <p:cNvPr id="3074" name="Picture 2">
            <a:extLst>
              <a:ext uri="{FF2B5EF4-FFF2-40B4-BE49-F238E27FC236}">
                <a16:creationId xmlns:a16="http://schemas.microsoft.com/office/drawing/2014/main" id="{269D0598-7ECF-C985-1AD0-AC4C863DB5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9605" y="1106217"/>
            <a:ext cx="5096395" cy="53682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19600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5CF50A-86A7-9691-48C5-A227D6864195}"/>
              </a:ext>
            </a:extLst>
          </p:cNvPr>
          <p:cNvSpPr>
            <a:spLocks noGrp="1"/>
          </p:cNvSpPr>
          <p:nvPr>
            <p:ph type="title"/>
          </p:nvPr>
        </p:nvSpPr>
        <p:spPr>
          <a:xfrm>
            <a:off x="614001" y="278285"/>
            <a:ext cx="10963998" cy="688897"/>
          </a:xfrm>
        </p:spPr>
        <p:txBody>
          <a:bodyPr/>
          <a:lstStyle/>
          <a:p>
            <a:pPr algn="ctr"/>
            <a:r>
              <a:rPr lang="en-GB" sz="3600" b="1" dirty="0"/>
              <a:t>Mitochondrial inheritance</a:t>
            </a:r>
            <a:endParaRPr lang="en-US" sz="3600" dirty="0"/>
          </a:p>
        </p:txBody>
      </p:sp>
      <p:sp>
        <p:nvSpPr>
          <p:cNvPr id="5" name="TextBox 4">
            <a:extLst>
              <a:ext uri="{FF2B5EF4-FFF2-40B4-BE49-F238E27FC236}">
                <a16:creationId xmlns:a16="http://schemas.microsoft.com/office/drawing/2014/main" id="{DAAAA96B-CE9B-E7F9-E48A-F4ED261A49FA}"/>
              </a:ext>
            </a:extLst>
          </p:cNvPr>
          <p:cNvSpPr txBox="1"/>
          <p:nvPr/>
        </p:nvSpPr>
        <p:spPr>
          <a:xfrm>
            <a:off x="5619403" y="6405282"/>
            <a:ext cx="6096000" cy="261610"/>
          </a:xfrm>
          <a:prstGeom prst="rect">
            <a:avLst/>
          </a:prstGeom>
          <a:noFill/>
        </p:spPr>
        <p:txBody>
          <a:bodyPr wrap="square">
            <a:spAutoFit/>
          </a:bodyPr>
          <a:lstStyle/>
          <a:p>
            <a:pPr algn="r"/>
            <a:r>
              <a:rPr lang="en-US" sz="1100" dirty="0"/>
              <a:t>https://www.mda.org/disease/mitochondrial-myopathies/causes-inheritance</a:t>
            </a:r>
          </a:p>
        </p:txBody>
      </p:sp>
      <p:sp>
        <p:nvSpPr>
          <p:cNvPr id="8" name="TextBox 7">
            <a:extLst>
              <a:ext uri="{FF2B5EF4-FFF2-40B4-BE49-F238E27FC236}">
                <a16:creationId xmlns:a16="http://schemas.microsoft.com/office/drawing/2014/main" id="{B70E1556-9339-8C26-3CCD-FC889075FFD9}"/>
              </a:ext>
            </a:extLst>
          </p:cNvPr>
          <p:cNvSpPr txBox="1"/>
          <p:nvPr/>
        </p:nvSpPr>
        <p:spPr>
          <a:xfrm>
            <a:off x="543098" y="5910062"/>
            <a:ext cx="11172305" cy="492443"/>
          </a:xfrm>
          <a:prstGeom prst="rect">
            <a:avLst/>
          </a:prstGeom>
          <a:noFill/>
        </p:spPr>
        <p:txBody>
          <a:bodyPr wrap="square">
            <a:spAutoFit/>
          </a:bodyPr>
          <a:lstStyle/>
          <a:p>
            <a:pPr algn="just"/>
            <a:r>
              <a:rPr lang="en-GB" sz="1300" b="1" i="0" dirty="0">
                <a:effectLst/>
              </a:rPr>
              <a:t>The severity of a mitochondrial disease in a child depends on the percentage of abnormal (mutant) mitochondria in the egg cell that formed them.</a:t>
            </a:r>
            <a:endParaRPr lang="en-US" sz="1300" dirty="0"/>
          </a:p>
        </p:txBody>
      </p:sp>
      <p:pic>
        <p:nvPicPr>
          <p:cNvPr id="4098" name="Picture 2" descr="The severity of a mitochondrial disease in a child depends on the percentage of abnormal (mutant) mitochondria in the egg cell that formed them.">
            <a:extLst>
              <a:ext uri="{FF2B5EF4-FFF2-40B4-BE49-F238E27FC236}">
                <a16:creationId xmlns:a16="http://schemas.microsoft.com/office/drawing/2014/main" id="{79208911-EA99-A280-B700-4F3C97F72F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38547" y="1126502"/>
            <a:ext cx="7570471" cy="44161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27215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CE27924-7133-4DCA-FF4C-1D5B96C354E0}"/>
              </a:ext>
            </a:extLst>
          </p:cNvPr>
          <p:cNvPicPr>
            <a:picLocks noChangeAspect="1"/>
          </p:cNvPicPr>
          <p:nvPr/>
        </p:nvPicPr>
        <p:blipFill>
          <a:blip r:embed="rId2"/>
          <a:stretch>
            <a:fillRect/>
          </a:stretch>
        </p:blipFill>
        <p:spPr>
          <a:xfrm>
            <a:off x="2642463" y="93542"/>
            <a:ext cx="6734619" cy="6686770"/>
          </a:xfrm>
          <a:prstGeom prst="rect">
            <a:avLst/>
          </a:prstGeom>
        </p:spPr>
      </p:pic>
      <p:sp>
        <p:nvSpPr>
          <p:cNvPr id="6" name="TextBox 5">
            <a:extLst>
              <a:ext uri="{FF2B5EF4-FFF2-40B4-BE49-F238E27FC236}">
                <a16:creationId xmlns:a16="http://schemas.microsoft.com/office/drawing/2014/main" id="{08B9EC53-E8E9-3DFF-C2C4-9CB29BCDBAA3}"/>
              </a:ext>
            </a:extLst>
          </p:cNvPr>
          <p:cNvSpPr txBox="1"/>
          <p:nvPr/>
        </p:nvSpPr>
        <p:spPr>
          <a:xfrm>
            <a:off x="9568329" y="6478489"/>
            <a:ext cx="2534024" cy="230832"/>
          </a:xfrm>
          <a:prstGeom prst="rect">
            <a:avLst/>
          </a:prstGeom>
          <a:noFill/>
        </p:spPr>
        <p:txBody>
          <a:bodyPr wrap="square">
            <a:spAutoFit/>
          </a:bodyPr>
          <a:lstStyle/>
          <a:p>
            <a:pPr algn="r"/>
            <a:r>
              <a:rPr lang="en-US" sz="900" dirty="0"/>
              <a:t>https://medlineplus.gov/genetics/</a:t>
            </a:r>
          </a:p>
        </p:txBody>
      </p:sp>
    </p:spTree>
    <p:extLst>
      <p:ext uri="{BB962C8B-B14F-4D97-AF65-F5344CB8AC3E}">
        <p14:creationId xmlns:p14="http://schemas.microsoft.com/office/powerpoint/2010/main" val="6780566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7C989E6-446C-FCB8-BCC5-E94CA32016FB}"/>
              </a:ext>
            </a:extLst>
          </p:cNvPr>
          <p:cNvPicPr>
            <a:picLocks noChangeAspect="1"/>
          </p:cNvPicPr>
          <p:nvPr/>
        </p:nvPicPr>
        <p:blipFill>
          <a:blip r:embed="rId2"/>
          <a:stretch>
            <a:fillRect/>
          </a:stretch>
        </p:blipFill>
        <p:spPr>
          <a:xfrm>
            <a:off x="2404800" y="103852"/>
            <a:ext cx="7193412" cy="6682435"/>
          </a:xfrm>
          <a:prstGeom prst="rect">
            <a:avLst/>
          </a:prstGeom>
        </p:spPr>
      </p:pic>
      <p:sp>
        <p:nvSpPr>
          <p:cNvPr id="6" name="TextBox 5">
            <a:extLst>
              <a:ext uri="{FF2B5EF4-FFF2-40B4-BE49-F238E27FC236}">
                <a16:creationId xmlns:a16="http://schemas.microsoft.com/office/drawing/2014/main" id="{C69B3201-FDBE-B63B-6376-E3AFD5EEB3AF}"/>
              </a:ext>
            </a:extLst>
          </p:cNvPr>
          <p:cNvSpPr txBox="1"/>
          <p:nvPr/>
        </p:nvSpPr>
        <p:spPr>
          <a:xfrm>
            <a:off x="9568329" y="6478489"/>
            <a:ext cx="2534024" cy="230832"/>
          </a:xfrm>
          <a:prstGeom prst="rect">
            <a:avLst/>
          </a:prstGeom>
          <a:noFill/>
        </p:spPr>
        <p:txBody>
          <a:bodyPr wrap="square">
            <a:spAutoFit/>
          </a:bodyPr>
          <a:lstStyle/>
          <a:p>
            <a:pPr algn="r"/>
            <a:r>
              <a:rPr lang="en-US" sz="900" dirty="0"/>
              <a:t>https://medlineplus.gov/genetics/</a:t>
            </a:r>
          </a:p>
        </p:txBody>
      </p:sp>
    </p:spTree>
    <p:extLst>
      <p:ext uri="{BB962C8B-B14F-4D97-AF65-F5344CB8AC3E}">
        <p14:creationId xmlns:p14="http://schemas.microsoft.com/office/powerpoint/2010/main" val="6754614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C7F1125-2244-6118-C5C8-087684C40E21}"/>
              </a:ext>
            </a:extLst>
          </p:cNvPr>
          <p:cNvPicPr>
            <a:picLocks noChangeAspect="1"/>
          </p:cNvPicPr>
          <p:nvPr/>
        </p:nvPicPr>
        <p:blipFill>
          <a:blip r:embed="rId2"/>
          <a:stretch>
            <a:fillRect/>
          </a:stretch>
        </p:blipFill>
        <p:spPr>
          <a:xfrm>
            <a:off x="2440692" y="56564"/>
            <a:ext cx="7199356" cy="6753627"/>
          </a:xfrm>
          <a:prstGeom prst="rect">
            <a:avLst/>
          </a:prstGeom>
        </p:spPr>
      </p:pic>
    </p:spTree>
    <p:extLst>
      <p:ext uri="{BB962C8B-B14F-4D97-AF65-F5344CB8AC3E}">
        <p14:creationId xmlns:p14="http://schemas.microsoft.com/office/powerpoint/2010/main" val="103796157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CCFC03A-5A8D-69DC-98B6-51A274613E88}"/>
              </a:ext>
            </a:extLst>
          </p:cNvPr>
          <p:cNvPicPr>
            <a:picLocks noChangeAspect="1"/>
          </p:cNvPicPr>
          <p:nvPr/>
        </p:nvPicPr>
        <p:blipFill>
          <a:blip r:embed="rId2"/>
          <a:stretch>
            <a:fillRect/>
          </a:stretch>
        </p:blipFill>
        <p:spPr>
          <a:xfrm>
            <a:off x="2283436" y="0"/>
            <a:ext cx="7625127" cy="6858000"/>
          </a:xfrm>
          <a:prstGeom prst="rect">
            <a:avLst/>
          </a:prstGeom>
        </p:spPr>
      </p:pic>
      <p:sp>
        <p:nvSpPr>
          <p:cNvPr id="5" name="TextBox 4">
            <a:extLst>
              <a:ext uri="{FF2B5EF4-FFF2-40B4-BE49-F238E27FC236}">
                <a16:creationId xmlns:a16="http://schemas.microsoft.com/office/drawing/2014/main" id="{9755D52B-0FFA-D122-E36E-72BB16C047B1}"/>
              </a:ext>
            </a:extLst>
          </p:cNvPr>
          <p:cNvSpPr txBox="1"/>
          <p:nvPr/>
        </p:nvSpPr>
        <p:spPr>
          <a:xfrm>
            <a:off x="9568329" y="6478489"/>
            <a:ext cx="2534024" cy="230832"/>
          </a:xfrm>
          <a:prstGeom prst="rect">
            <a:avLst/>
          </a:prstGeom>
          <a:noFill/>
        </p:spPr>
        <p:txBody>
          <a:bodyPr wrap="square">
            <a:spAutoFit/>
          </a:bodyPr>
          <a:lstStyle/>
          <a:p>
            <a:pPr algn="r"/>
            <a:r>
              <a:rPr lang="en-US" sz="900" dirty="0"/>
              <a:t>https://medlineplus.gov/genetics/</a:t>
            </a:r>
          </a:p>
        </p:txBody>
      </p:sp>
    </p:spTree>
    <p:extLst>
      <p:ext uri="{BB962C8B-B14F-4D97-AF65-F5344CB8AC3E}">
        <p14:creationId xmlns:p14="http://schemas.microsoft.com/office/powerpoint/2010/main" val="21071581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2635A84-5931-D1B3-DAA6-7EB2A6DD0E54}"/>
              </a:ext>
            </a:extLst>
          </p:cNvPr>
          <p:cNvSpPr txBox="1">
            <a:spLocks/>
          </p:cNvSpPr>
          <p:nvPr/>
        </p:nvSpPr>
        <p:spPr>
          <a:xfrm>
            <a:off x="957943" y="401074"/>
            <a:ext cx="10348687" cy="83616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5400" b="1" dirty="0">
                <a:latin typeface="Calibri Light" panose="020F0302020204030204" pitchFamily="34" charset="0"/>
                <a:ea typeface="Calibri Light" panose="020F0302020204030204" pitchFamily="34" charset="0"/>
                <a:cs typeface="Calibri Light" panose="020F0302020204030204" pitchFamily="34" charset="0"/>
              </a:rPr>
              <a:t>Content of Lecture 3</a:t>
            </a:r>
          </a:p>
        </p:txBody>
      </p:sp>
      <p:sp>
        <p:nvSpPr>
          <p:cNvPr id="5" name="Content Placeholder 2">
            <a:extLst>
              <a:ext uri="{FF2B5EF4-FFF2-40B4-BE49-F238E27FC236}">
                <a16:creationId xmlns:a16="http://schemas.microsoft.com/office/drawing/2014/main" id="{7D102E0B-9F84-E59D-665A-5A742E7E06CD}"/>
              </a:ext>
            </a:extLst>
          </p:cNvPr>
          <p:cNvSpPr txBox="1">
            <a:spLocks/>
          </p:cNvSpPr>
          <p:nvPr/>
        </p:nvSpPr>
        <p:spPr>
          <a:xfrm>
            <a:off x="544204" y="1613647"/>
            <a:ext cx="10762426" cy="4425196"/>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971550" lvl="1" indent="-514350" algn="just">
              <a:buFont typeface="+mj-lt"/>
              <a:buAutoNum type="arabicPeriod"/>
            </a:pPr>
            <a:r>
              <a:rPr lang="en-US" sz="3200" b="1" dirty="0">
                <a:latin typeface="Calibri Light" panose="020F0302020204030204" pitchFamily="34" charset="0"/>
                <a:ea typeface="Calibri Light" panose="020F0302020204030204" pitchFamily="34" charset="0"/>
                <a:cs typeface="Calibri Light" panose="020F0302020204030204" pitchFamily="34" charset="0"/>
              </a:rPr>
              <a:t>Genetic disorder</a:t>
            </a:r>
          </a:p>
          <a:p>
            <a:pPr marL="971550" lvl="1" indent="-514350" algn="just">
              <a:buFont typeface="+mj-lt"/>
              <a:buAutoNum type="arabicPeriod"/>
            </a:pPr>
            <a:r>
              <a:rPr lang="en-US" sz="3200" b="1" dirty="0">
                <a:latin typeface="Calibri Light" panose="020F0302020204030204" pitchFamily="34" charset="0"/>
                <a:ea typeface="Calibri Light" panose="020F0302020204030204" pitchFamily="34" charset="0"/>
                <a:cs typeface="Calibri Light" panose="020F0302020204030204" pitchFamily="34" charset="0"/>
              </a:rPr>
              <a:t>Introduction to HPO (The Human Phenotype Ontology)</a:t>
            </a:r>
          </a:p>
          <a:p>
            <a:pPr marL="971550" lvl="1" indent="-514350" algn="just">
              <a:buFont typeface="+mj-lt"/>
              <a:buAutoNum type="arabicPeriod"/>
            </a:pPr>
            <a:r>
              <a:rPr lang="en-US" sz="3200" b="1" dirty="0">
                <a:latin typeface="Calibri Light" panose="020F0302020204030204" pitchFamily="34" charset="0"/>
                <a:ea typeface="Calibri Light" panose="020F0302020204030204" pitchFamily="34" charset="0"/>
                <a:cs typeface="Calibri Light" panose="020F0302020204030204" pitchFamily="34" charset="0"/>
              </a:rPr>
              <a:t>Introduction to OMIM</a:t>
            </a:r>
          </a:p>
          <a:p>
            <a:pPr marL="971550" lvl="1" indent="-514350" algn="just">
              <a:buFont typeface="+mj-lt"/>
              <a:buAutoNum type="arabicPeriod"/>
            </a:pPr>
            <a:r>
              <a:rPr lang="en-US" sz="3200" b="1" dirty="0">
                <a:latin typeface="Calibri Light" panose="020F0302020204030204" pitchFamily="34" charset="0"/>
                <a:ea typeface="Calibri Light" panose="020F0302020204030204" pitchFamily="34" charset="0"/>
                <a:cs typeface="Calibri Light" panose="020F0302020204030204" pitchFamily="34" charset="0"/>
              </a:rPr>
              <a:t>Introduction to </a:t>
            </a:r>
            <a:r>
              <a:rPr lang="en-US" sz="3200" b="1" dirty="0" err="1">
                <a:latin typeface="Calibri Light" panose="020F0302020204030204" pitchFamily="34" charset="0"/>
                <a:ea typeface="Calibri Light" panose="020F0302020204030204" pitchFamily="34" charset="0"/>
                <a:cs typeface="Calibri Light" panose="020F0302020204030204" pitchFamily="34" charset="0"/>
              </a:rPr>
              <a:t>ClinVar</a:t>
            </a:r>
            <a:r>
              <a:rPr lang="en-US" sz="3200" b="1" dirty="0">
                <a:latin typeface="Calibri Light" panose="020F0302020204030204" pitchFamily="34" charset="0"/>
                <a:ea typeface="Calibri Light" panose="020F0302020204030204" pitchFamily="34" charset="0"/>
                <a:cs typeface="Calibri Light" panose="020F0302020204030204" pitchFamily="34" charset="0"/>
              </a:rPr>
              <a:t> </a:t>
            </a:r>
          </a:p>
        </p:txBody>
      </p:sp>
    </p:spTree>
    <p:extLst>
      <p:ext uri="{BB962C8B-B14F-4D97-AF65-F5344CB8AC3E}">
        <p14:creationId xmlns:p14="http://schemas.microsoft.com/office/powerpoint/2010/main" val="18336419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9CC437C-BD18-BA46-81A4-F1228DEC6FB3}"/>
              </a:ext>
            </a:extLst>
          </p:cNvPr>
          <p:cNvPicPr>
            <a:picLocks noChangeAspect="1"/>
          </p:cNvPicPr>
          <p:nvPr/>
        </p:nvPicPr>
        <p:blipFill>
          <a:blip r:embed="rId2"/>
          <a:stretch>
            <a:fillRect/>
          </a:stretch>
        </p:blipFill>
        <p:spPr>
          <a:xfrm>
            <a:off x="893618" y="0"/>
            <a:ext cx="10404764" cy="6858000"/>
          </a:xfrm>
          <a:prstGeom prst="rect">
            <a:avLst/>
          </a:prstGeom>
        </p:spPr>
      </p:pic>
      <p:sp>
        <p:nvSpPr>
          <p:cNvPr id="5" name="TextBox 4">
            <a:extLst>
              <a:ext uri="{FF2B5EF4-FFF2-40B4-BE49-F238E27FC236}">
                <a16:creationId xmlns:a16="http://schemas.microsoft.com/office/drawing/2014/main" id="{D0092AA2-F3E5-C45B-5AF5-8F0A03922AD2}"/>
              </a:ext>
            </a:extLst>
          </p:cNvPr>
          <p:cNvSpPr txBox="1"/>
          <p:nvPr/>
        </p:nvSpPr>
        <p:spPr>
          <a:xfrm>
            <a:off x="9568329" y="6478489"/>
            <a:ext cx="2534024" cy="230832"/>
          </a:xfrm>
          <a:prstGeom prst="rect">
            <a:avLst/>
          </a:prstGeom>
          <a:noFill/>
        </p:spPr>
        <p:txBody>
          <a:bodyPr wrap="square">
            <a:spAutoFit/>
          </a:bodyPr>
          <a:lstStyle/>
          <a:p>
            <a:pPr algn="r"/>
            <a:r>
              <a:rPr lang="en-US" sz="900" dirty="0"/>
              <a:t>https://medlineplus.gov/genetics/</a:t>
            </a:r>
          </a:p>
        </p:txBody>
      </p:sp>
    </p:spTree>
    <p:extLst>
      <p:ext uri="{BB962C8B-B14F-4D97-AF65-F5344CB8AC3E}">
        <p14:creationId xmlns:p14="http://schemas.microsoft.com/office/powerpoint/2010/main" val="36148652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9A9B3FA-CE18-2527-F7C0-CC8EEF38B942}"/>
              </a:ext>
            </a:extLst>
          </p:cNvPr>
          <p:cNvPicPr>
            <a:picLocks noChangeAspect="1"/>
          </p:cNvPicPr>
          <p:nvPr/>
        </p:nvPicPr>
        <p:blipFill>
          <a:blip r:embed="rId2"/>
          <a:stretch>
            <a:fillRect/>
          </a:stretch>
        </p:blipFill>
        <p:spPr>
          <a:xfrm>
            <a:off x="1374588" y="23904"/>
            <a:ext cx="9511126" cy="6809101"/>
          </a:xfrm>
          <a:prstGeom prst="rect">
            <a:avLst/>
          </a:prstGeom>
        </p:spPr>
      </p:pic>
      <p:sp>
        <p:nvSpPr>
          <p:cNvPr id="5" name="TextBox 4">
            <a:extLst>
              <a:ext uri="{FF2B5EF4-FFF2-40B4-BE49-F238E27FC236}">
                <a16:creationId xmlns:a16="http://schemas.microsoft.com/office/drawing/2014/main" id="{852CB4BB-9E96-D7C2-B399-27D74315FE70}"/>
              </a:ext>
            </a:extLst>
          </p:cNvPr>
          <p:cNvSpPr txBox="1"/>
          <p:nvPr/>
        </p:nvSpPr>
        <p:spPr>
          <a:xfrm>
            <a:off x="9568329" y="6478489"/>
            <a:ext cx="2534024" cy="230832"/>
          </a:xfrm>
          <a:prstGeom prst="rect">
            <a:avLst/>
          </a:prstGeom>
          <a:noFill/>
        </p:spPr>
        <p:txBody>
          <a:bodyPr wrap="square">
            <a:spAutoFit/>
          </a:bodyPr>
          <a:lstStyle/>
          <a:p>
            <a:pPr algn="r"/>
            <a:r>
              <a:rPr lang="en-US" sz="900" dirty="0"/>
              <a:t>https://medlineplus.gov/genetics/</a:t>
            </a:r>
          </a:p>
        </p:txBody>
      </p:sp>
    </p:spTree>
    <p:extLst>
      <p:ext uri="{BB962C8B-B14F-4D97-AF65-F5344CB8AC3E}">
        <p14:creationId xmlns:p14="http://schemas.microsoft.com/office/powerpoint/2010/main" val="25724529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4BE5AC4-4B04-07F3-0B9B-B73C62876AD5}"/>
              </a:ext>
            </a:extLst>
          </p:cNvPr>
          <p:cNvPicPr>
            <a:picLocks noChangeAspect="1"/>
          </p:cNvPicPr>
          <p:nvPr/>
        </p:nvPicPr>
        <p:blipFill>
          <a:blip r:embed="rId2"/>
          <a:stretch>
            <a:fillRect/>
          </a:stretch>
        </p:blipFill>
        <p:spPr>
          <a:xfrm>
            <a:off x="2221755" y="0"/>
            <a:ext cx="7748489" cy="6858000"/>
          </a:xfrm>
          <a:prstGeom prst="rect">
            <a:avLst/>
          </a:prstGeom>
        </p:spPr>
      </p:pic>
      <p:sp>
        <p:nvSpPr>
          <p:cNvPr id="5" name="TextBox 4">
            <a:extLst>
              <a:ext uri="{FF2B5EF4-FFF2-40B4-BE49-F238E27FC236}">
                <a16:creationId xmlns:a16="http://schemas.microsoft.com/office/drawing/2014/main" id="{103763DA-8406-2A2A-AA53-AD644B198424}"/>
              </a:ext>
            </a:extLst>
          </p:cNvPr>
          <p:cNvSpPr txBox="1"/>
          <p:nvPr/>
        </p:nvSpPr>
        <p:spPr>
          <a:xfrm>
            <a:off x="9568329" y="6478489"/>
            <a:ext cx="2534024" cy="230832"/>
          </a:xfrm>
          <a:prstGeom prst="rect">
            <a:avLst/>
          </a:prstGeom>
          <a:noFill/>
        </p:spPr>
        <p:txBody>
          <a:bodyPr wrap="square">
            <a:spAutoFit/>
          </a:bodyPr>
          <a:lstStyle/>
          <a:p>
            <a:pPr algn="r"/>
            <a:r>
              <a:rPr lang="en-US" sz="900" dirty="0"/>
              <a:t>https://medlineplus.gov/genetics/</a:t>
            </a:r>
          </a:p>
        </p:txBody>
      </p:sp>
    </p:spTree>
    <p:extLst>
      <p:ext uri="{BB962C8B-B14F-4D97-AF65-F5344CB8AC3E}">
        <p14:creationId xmlns:p14="http://schemas.microsoft.com/office/powerpoint/2010/main" val="10798965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3565456-0F44-DEA2-0DB8-0D8D5A59A627}"/>
              </a:ext>
            </a:extLst>
          </p:cNvPr>
          <p:cNvPicPr>
            <a:picLocks noChangeAspect="1"/>
          </p:cNvPicPr>
          <p:nvPr/>
        </p:nvPicPr>
        <p:blipFill>
          <a:blip r:embed="rId2"/>
          <a:stretch>
            <a:fillRect/>
          </a:stretch>
        </p:blipFill>
        <p:spPr>
          <a:xfrm>
            <a:off x="2585644" y="0"/>
            <a:ext cx="7020712" cy="6858000"/>
          </a:xfrm>
          <a:prstGeom prst="rect">
            <a:avLst/>
          </a:prstGeom>
        </p:spPr>
      </p:pic>
      <p:sp>
        <p:nvSpPr>
          <p:cNvPr id="5" name="TextBox 4">
            <a:extLst>
              <a:ext uri="{FF2B5EF4-FFF2-40B4-BE49-F238E27FC236}">
                <a16:creationId xmlns:a16="http://schemas.microsoft.com/office/drawing/2014/main" id="{207925BA-5DFD-1CA0-8E63-2E1D69D6BA07}"/>
              </a:ext>
            </a:extLst>
          </p:cNvPr>
          <p:cNvSpPr txBox="1"/>
          <p:nvPr/>
        </p:nvSpPr>
        <p:spPr>
          <a:xfrm>
            <a:off x="9568329" y="6478489"/>
            <a:ext cx="2534024" cy="230832"/>
          </a:xfrm>
          <a:prstGeom prst="rect">
            <a:avLst/>
          </a:prstGeom>
          <a:noFill/>
        </p:spPr>
        <p:txBody>
          <a:bodyPr wrap="square">
            <a:spAutoFit/>
          </a:bodyPr>
          <a:lstStyle/>
          <a:p>
            <a:pPr algn="r"/>
            <a:r>
              <a:rPr lang="en-US" sz="900" dirty="0"/>
              <a:t>https://medlineplus.gov/genetics/</a:t>
            </a:r>
          </a:p>
        </p:txBody>
      </p:sp>
    </p:spTree>
    <p:extLst>
      <p:ext uri="{BB962C8B-B14F-4D97-AF65-F5344CB8AC3E}">
        <p14:creationId xmlns:p14="http://schemas.microsoft.com/office/powerpoint/2010/main" val="31265583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F4CB4BE-048D-A2A9-A41D-C2AE1A43C161}"/>
              </a:ext>
            </a:extLst>
          </p:cNvPr>
          <p:cNvPicPr>
            <a:picLocks noChangeAspect="1"/>
          </p:cNvPicPr>
          <p:nvPr/>
        </p:nvPicPr>
        <p:blipFill>
          <a:blip r:embed="rId2"/>
          <a:stretch>
            <a:fillRect/>
          </a:stretch>
        </p:blipFill>
        <p:spPr>
          <a:xfrm>
            <a:off x="2380999" y="0"/>
            <a:ext cx="7430002" cy="6858000"/>
          </a:xfrm>
          <a:prstGeom prst="rect">
            <a:avLst/>
          </a:prstGeom>
        </p:spPr>
      </p:pic>
      <p:sp>
        <p:nvSpPr>
          <p:cNvPr id="6" name="TextBox 5">
            <a:extLst>
              <a:ext uri="{FF2B5EF4-FFF2-40B4-BE49-F238E27FC236}">
                <a16:creationId xmlns:a16="http://schemas.microsoft.com/office/drawing/2014/main" id="{0A179FA4-529B-24EA-3398-F15F687344B7}"/>
              </a:ext>
            </a:extLst>
          </p:cNvPr>
          <p:cNvSpPr txBox="1"/>
          <p:nvPr/>
        </p:nvSpPr>
        <p:spPr>
          <a:xfrm>
            <a:off x="9568329" y="6478489"/>
            <a:ext cx="2534024" cy="230832"/>
          </a:xfrm>
          <a:prstGeom prst="rect">
            <a:avLst/>
          </a:prstGeom>
          <a:noFill/>
        </p:spPr>
        <p:txBody>
          <a:bodyPr wrap="square">
            <a:spAutoFit/>
          </a:bodyPr>
          <a:lstStyle/>
          <a:p>
            <a:pPr algn="r"/>
            <a:r>
              <a:rPr lang="en-US" sz="900" dirty="0"/>
              <a:t>https://medlineplus.gov/genetics/</a:t>
            </a:r>
          </a:p>
        </p:txBody>
      </p:sp>
    </p:spTree>
    <p:extLst>
      <p:ext uri="{BB962C8B-B14F-4D97-AF65-F5344CB8AC3E}">
        <p14:creationId xmlns:p14="http://schemas.microsoft.com/office/powerpoint/2010/main" val="21321148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8B463C-ED29-1B94-F107-89B1B5B0A320}"/>
              </a:ext>
            </a:extLst>
          </p:cNvPr>
          <p:cNvSpPr>
            <a:spLocks noGrp="1"/>
          </p:cNvSpPr>
          <p:nvPr>
            <p:ph type="title"/>
          </p:nvPr>
        </p:nvSpPr>
        <p:spPr>
          <a:xfrm>
            <a:off x="1314495" y="268052"/>
            <a:ext cx="9404723" cy="1400530"/>
          </a:xfrm>
        </p:spPr>
        <p:txBody>
          <a:bodyPr/>
          <a:lstStyle/>
          <a:p>
            <a:pPr algn="ctr"/>
            <a:r>
              <a:rPr lang="en-US" sz="3600" b="1" dirty="0"/>
              <a:t>The Human Phenotype Ontology (HPO)</a:t>
            </a:r>
          </a:p>
        </p:txBody>
      </p:sp>
      <p:sp>
        <p:nvSpPr>
          <p:cNvPr id="5" name="TextBox 4">
            <a:extLst>
              <a:ext uri="{FF2B5EF4-FFF2-40B4-BE49-F238E27FC236}">
                <a16:creationId xmlns:a16="http://schemas.microsoft.com/office/drawing/2014/main" id="{E5D47B09-8354-E1C5-C3B2-F3CE2CC09D9E}"/>
              </a:ext>
            </a:extLst>
          </p:cNvPr>
          <p:cNvSpPr txBox="1"/>
          <p:nvPr/>
        </p:nvSpPr>
        <p:spPr>
          <a:xfrm>
            <a:off x="5301129" y="6220616"/>
            <a:ext cx="6096000" cy="369332"/>
          </a:xfrm>
          <a:prstGeom prst="rect">
            <a:avLst/>
          </a:prstGeom>
          <a:noFill/>
        </p:spPr>
        <p:txBody>
          <a:bodyPr wrap="square">
            <a:spAutoFit/>
          </a:bodyPr>
          <a:lstStyle/>
          <a:p>
            <a:pPr algn="r"/>
            <a:r>
              <a:rPr lang="en-US" dirty="0"/>
              <a:t>https://hpo.jax.org/</a:t>
            </a:r>
          </a:p>
        </p:txBody>
      </p:sp>
      <p:pic>
        <p:nvPicPr>
          <p:cNvPr id="8" name="Content Placeholder 7">
            <a:extLst>
              <a:ext uri="{FF2B5EF4-FFF2-40B4-BE49-F238E27FC236}">
                <a16:creationId xmlns:a16="http://schemas.microsoft.com/office/drawing/2014/main" id="{9A585711-A891-782C-A30B-FEEE3666A7D2}"/>
              </a:ext>
            </a:extLst>
          </p:cNvPr>
          <p:cNvPicPr>
            <a:picLocks noGrp="1" noChangeAspect="1"/>
          </p:cNvPicPr>
          <p:nvPr>
            <p:ph idx="1"/>
          </p:nvPr>
        </p:nvPicPr>
        <p:blipFill>
          <a:blip r:embed="rId2"/>
          <a:stretch>
            <a:fillRect/>
          </a:stretch>
        </p:blipFill>
        <p:spPr>
          <a:xfrm>
            <a:off x="2090849" y="1336395"/>
            <a:ext cx="8010301" cy="4598688"/>
          </a:xfrm>
        </p:spPr>
      </p:pic>
    </p:spTree>
    <p:extLst>
      <p:ext uri="{BB962C8B-B14F-4D97-AF65-F5344CB8AC3E}">
        <p14:creationId xmlns:p14="http://schemas.microsoft.com/office/powerpoint/2010/main" val="3052766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8B463C-ED29-1B94-F107-89B1B5B0A320}"/>
              </a:ext>
            </a:extLst>
          </p:cNvPr>
          <p:cNvSpPr>
            <a:spLocks noGrp="1"/>
          </p:cNvSpPr>
          <p:nvPr>
            <p:ph type="title"/>
          </p:nvPr>
        </p:nvSpPr>
        <p:spPr>
          <a:xfrm>
            <a:off x="549835" y="261186"/>
            <a:ext cx="11271623" cy="1400530"/>
          </a:xfrm>
        </p:spPr>
        <p:txBody>
          <a:bodyPr/>
          <a:lstStyle/>
          <a:p>
            <a:r>
              <a:rPr lang="en-US" sz="4400" b="1" dirty="0"/>
              <a:t>The Human Phenotype Ontology (HPO)</a:t>
            </a:r>
          </a:p>
        </p:txBody>
      </p:sp>
      <p:sp>
        <p:nvSpPr>
          <p:cNvPr id="5" name="TextBox 4">
            <a:extLst>
              <a:ext uri="{FF2B5EF4-FFF2-40B4-BE49-F238E27FC236}">
                <a16:creationId xmlns:a16="http://schemas.microsoft.com/office/drawing/2014/main" id="{E5D47B09-8354-E1C5-C3B2-F3CE2CC09D9E}"/>
              </a:ext>
            </a:extLst>
          </p:cNvPr>
          <p:cNvSpPr txBox="1"/>
          <p:nvPr/>
        </p:nvSpPr>
        <p:spPr>
          <a:xfrm>
            <a:off x="5301129" y="6220616"/>
            <a:ext cx="6096000" cy="369332"/>
          </a:xfrm>
          <a:prstGeom prst="rect">
            <a:avLst/>
          </a:prstGeom>
          <a:noFill/>
        </p:spPr>
        <p:txBody>
          <a:bodyPr wrap="square">
            <a:spAutoFit/>
          </a:bodyPr>
          <a:lstStyle/>
          <a:p>
            <a:pPr algn="r"/>
            <a:r>
              <a:rPr lang="en-US" dirty="0"/>
              <a:t>https://hpo.jax.org/</a:t>
            </a:r>
          </a:p>
        </p:txBody>
      </p:sp>
      <p:sp>
        <p:nvSpPr>
          <p:cNvPr id="4" name="Content Placeholder 3">
            <a:extLst>
              <a:ext uri="{FF2B5EF4-FFF2-40B4-BE49-F238E27FC236}">
                <a16:creationId xmlns:a16="http://schemas.microsoft.com/office/drawing/2014/main" id="{CB527AAB-93D5-C7DE-937A-39D6FA14E523}"/>
              </a:ext>
            </a:extLst>
          </p:cNvPr>
          <p:cNvSpPr>
            <a:spLocks noGrp="1"/>
          </p:cNvSpPr>
          <p:nvPr>
            <p:ph idx="1"/>
          </p:nvPr>
        </p:nvSpPr>
        <p:spPr>
          <a:xfrm>
            <a:off x="386143" y="1431365"/>
            <a:ext cx="8196076" cy="4195481"/>
          </a:xfrm>
        </p:spPr>
        <p:txBody>
          <a:bodyPr/>
          <a:lstStyle/>
          <a:p>
            <a:pPr algn="just"/>
            <a:r>
              <a:rPr lang="en-GB" b="0" i="0" dirty="0">
                <a:effectLst/>
                <a:latin typeface="Titillium Web" panose="00000500000000000000" pitchFamily="2" charset="0"/>
              </a:rPr>
              <a:t>The Human Phenotype Ontology (HPO) provides a standardized vocabulary of phenotypic abnormalities encountered in human disease. </a:t>
            </a:r>
          </a:p>
          <a:p>
            <a:pPr algn="just"/>
            <a:r>
              <a:rPr lang="en-GB" b="0" i="0" dirty="0">
                <a:effectLst/>
                <a:latin typeface="Titillium Web" panose="00000500000000000000" pitchFamily="2" charset="0"/>
              </a:rPr>
              <a:t>Each term in the HPO describes a phenotypic abnormality, such as </a:t>
            </a:r>
            <a:r>
              <a:rPr lang="en-GB" b="0" i="0" u="none" strike="noStrike" dirty="0">
                <a:solidFill>
                  <a:srgbClr val="007BFF"/>
                </a:solidFill>
                <a:effectLst/>
                <a:latin typeface="Titillium Web" panose="00000500000000000000" pitchFamily="2" charset="0"/>
                <a:hlinkClick r:id="rId2"/>
              </a:rPr>
              <a:t>Atrial septal defect</a:t>
            </a:r>
            <a:r>
              <a:rPr lang="en-GB" b="0" i="0" dirty="0">
                <a:effectLst/>
                <a:latin typeface="Titillium Web" panose="00000500000000000000" pitchFamily="2" charset="0"/>
              </a:rPr>
              <a:t>. </a:t>
            </a:r>
          </a:p>
          <a:p>
            <a:pPr algn="just"/>
            <a:r>
              <a:rPr lang="en-GB" b="0" i="0" dirty="0">
                <a:effectLst/>
                <a:latin typeface="Titillium Web" panose="00000500000000000000" pitchFamily="2" charset="0"/>
              </a:rPr>
              <a:t>The HPO is currently being developed using the medical literature, </a:t>
            </a:r>
            <a:r>
              <a:rPr lang="en-GB" b="0" i="0" dirty="0" err="1">
                <a:effectLst/>
                <a:latin typeface="Titillium Web" panose="00000500000000000000" pitchFamily="2" charset="0"/>
              </a:rPr>
              <a:t>Orphanet</a:t>
            </a:r>
            <a:r>
              <a:rPr lang="en-GB" b="0" i="0" dirty="0">
                <a:effectLst/>
                <a:latin typeface="Titillium Web" panose="00000500000000000000" pitchFamily="2" charset="0"/>
              </a:rPr>
              <a:t>, DECIPHER, and OMIM. </a:t>
            </a:r>
          </a:p>
          <a:p>
            <a:pPr algn="just"/>
            <a:r>
              <a:rPr lang="en-GB" b="0" i="0" dirty="0">
                <a:effectLst/>
                <a:latin typeface="Titillium Web" panose="00000500000000000000" pitchFamily="2" charset="0"/>
              </a:rPr>
              <a:t>HPO currently contains over 18,000 terms and over 156,000 annotations to hereditary diseases. </a:t>
            </a:r>
          </a:p>
          <a:p>
            <a:pPr algn="just"/>
            <a:r>
              <a:rPr lang="en-GB" b="0" i="0" dirty="0">
                <a:effectLst/>
                <a:latin typeface="Titillium Web" panose="00000500000000000000" pitchFamily="2" charset="0"/>
              </a:rPr>
              <a:t>The HPO project and others have developed software for phenotype-driven differential diagnostics, genomic diagnostics, and translational research. </a:t>
            </a:r>
            <a:endParaRPr lang="en-US" dirty="0"/>
          </a:p>
        </p:txBody>
      </p:sp>
      <p:pic>
        <p:nvPicPr>
          <p:cNvPr id="7" name="Picture 6">
            <a:extLst>
              <a:ext uri="{FF2B5EF4-FFF2-40B4-BE49-F238E27FC236}">
                <a16:creationId xmlns:a16="http://schemas.microsoft.com/office/drawing/2014/main" id="{E005AA74-963D-24A4-4AAE-6A08ACB83CC1}"/>
              </a:ext>
            </a:extLst>
          </p:cNvPr>
          <p:cNvPicPr>
            <a:picLocks noChangeAspect="1"/>
          </p:cNvPicPr>
          <p:nvPr/>
        </p:nvPicPr>
        <p:blipFill>
          <a:blip r:embed="rId3"/>
          <a:stretch>
            <a:fillRect/>
          </a:stretch>
        </p:blipFill>
        <p:spPr>
          <a:xfrm>
            <a:off x="8753630" y="1431365"/>
            <a:ext cx="3231520" cy="2035874"/>
          </a:xfrm>
          <a:prstGeom prst="rect">
            <a:avLst/>
          </a:prstGeom>
        </p:spPr>
      </p:pic>
      <p:pic>
        <p:nvPicPr>
          <p:cNvPr id="10" name="Picture 9">
            <a:extLst>
              <a:ext uri="{FF2B5EF4-FFF2-40B4-BE49-F238E27FC236}">
                <a16:creationId xmlns:a16="http://schemas.microsoft.com/office/drawing/2014/main" id="{E023E847-F4EC-5762-1EA7-CCCEDC76F038}"/>
              </a:ext>
            </a:extLst>
          </p:cNvPr>
          <p:cNvPicPr>
            <a:picLocks noChangeAspect="1"/>
          </p:cNvPicPr>
          <p:nvPr/>
        </p:nvPicPr>
        <p:blipFill>
          <a:blip r:embed="rId4"/>
          <a:stretch>
            <a:fillRect/>
          </a:stretch>
        </p:blipFill>
        <p:spPr>
          <a:xfrm>
            <a:off x="8759338" y="3738773"/>
            <a:ext cx="3225812" cy="1580286"/>
          </a:xfrm>
          <a:prstGeom prst="rect">
            <a:avLst/>
          </a:prstGeom>
        </p:spPr>
      </p:pic>
    </p:spTree>
    <p:extLst>
      <p:ext uri="{BB962C8B-B14F-4D97-AF65-F5344CB8AC3E}">
        <p14:creationId xmlns:p14="http://schemas.microsoft.com/office/powerpoint/2010/main" val="1419415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8B463C-ED29-1B94-F107-89B1B5B0A320}"/>
              </a:ext>
            </a:extLst>
          </p:cNvPr>
          <p:cNvSpPr>
            <a:spLocks noGrp="1"/>
          </p:cNvSpPr>
          <p:nvPr>
            <p:ph type="title"/>
          </p:nvPr>
        </p:nvSpPr>
        <p:spPr>
          <a:xfrm>
            <a:off x="549835" y="261186"/>
            <a:ext cx="11271623" cy="1400530"/>
          </a:xfrm>
        </p:spPr>
        <p:txBody>
          <a:bodyPr/>
          <a:lstStyle/>
          <a:p>
            <a:r>
              <a:rPr lang="en-US" sz="4400" b="1" dirty="0"/>
              <a:t>The Human Phenotype Ontology (HPO)</a:t>
            </a:r>
          </a:p>
        </p:txBody>
      </p:sp>
      <p:sp>
        <p:nvSpPr>
          <p:cNvPr id="5" name="TextBox 4">
            <a:extLst>
              <a:ext uri="{FF2B5EF4-FFF2-40B4-BE49-F238E27FC236}">
                <a16:creationId xmlns:a16="http://schemas.microsoft.com/office/drawing/2014/main" id="{E5D47B09-8354-E1C5-C3B2-F3CE2CC09D9E}"/>
              </a:ext>
            </a:extLst>
          </p:cNvPr>
          <p:cNvSpPr txBox="1"/>
          <p:nvPr/>
        </p:nvSpPr>
        <p:spPr>
          <a:xfrm>
            <a:off x="5611906" y="6227482"/>
            <a:ext cx="6096000" cy="369332"/>
          </a:xfrm>
          <a:prstGeom prst="rect">
            <a:avLst/>
          </a:prstGeom>
          <a:noFill/>
        </p:spPr>
        <p:txBody>
          <a:bodyPr wrap="square">
            <a:spAutoFit/>
          </a:bodyPr>
          <a:lstStyle/>
          <a:p>
            <a:pPr algn="r"/>
            <a:r>
              <a:rPr lang="en-US" dirty="0"/>
              <a:t>https://hpo.jax.org/browse/term/HP:0000100</a:t>
            </a:r>
          </a:p>
        </p:txBody>
      </p:sp>
      <p:pic>
        <p:nvPicPr>
          <p:cNvPr id="9" name="Picture 8">
            <a:extLst>
              <a:ext uri="{FF2B5EF4-FFF2-40B4-BE49-F238E27FC236}">
                <a16:creationId xmlns:a16="http://schemas.microsoft.com/office/drawing/2014/main" id="{4C20E90F-1CDD-7C06-A67D-76A5A56AABCE}"/>
              </a:ext>
            </a:extLst>
          </p:cNvPr>
          <p:cNvPicPr>
            <a:picLocks noChangeAspect="1"/>
          </p:cNvPicPr>
          <p:nvPr/>
        </p:nvPicPr>
        <p:blipFill>
          <a:blip r:embed="rId2"/>
          <a:stretch>
            <a:fillRect/>
          </a:stretch>
        </p:blipFill>
        <p:spPr>
          <a:xfrm>
            <a:off x="1658966" y="1296893"/>
            <a:ext cx="9053359" cy="4752323"/>
          </a:xfrm>
          <a:prstGeom prst="rect">
            <a:avLst/>
          </a:prstGeom>
        </p:spPr>
      </p:pic>
    </p:spTree>
    <p:extLst>
      <p:ext uri="{BB962C8B-B14F-4D97-AF65-F5344CB8AC3E}">
        <p14:creationId xmlns:p14="http://schemas.microsoft.com/office/powerpoint/2010/main" val="22482733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8B463C-ED29-1B94-F107-89B1B5B0A320}"/>
              </a:ext>
            </a:extLst>
          </p:cNvPr>
          <p:cNvSpPr>
            <a:spLocks noGrp="1"/>
          </p:cNvSpPr>
          <p:nvPr>
            <p:ph type="title"/>
          </p:nvPr>
        </p:nvSpPr>
        <p:spPr>
          <a:xfrm>
            <a:off x="549835" y="261186"/>
            <a:ext cx="11271623" cy="1400530"/>
          </a:xfrm>
        </p:spPr>
        <p:txBody>
          <a:bodyPr/>
          <a:lstStyle/>
          <a:p>
            <a:r>
              <a:rPr lang="en-US" sz="4400" b="1" dirty="0"/>
              <a:t>The Human Phenotype Ontology (HPO)</a:t>
            </a:r>
          </a:p>
        </p:txBody>
      </p:sp>
      <p:sp>
        <p:nvSpPr>
          <p:cNvPr id="5" name="TextBox 4">
            <a:extLst>
              <a:ext uri="{FF2B5EF4-FFF2-40B4-BE49-F238E27FC236}">
                <a16:creationId xmlns:a16="http://schemas.microsoft.com/office/drawing/2014/main" id="{E5D47B09-8354-E1C5-C3B2-F3CE2CC09D9E}"/>
              </a:ext>
            </a:extLst>
          </p:cNvPr>
          <p:cNvSpPr txBox="1"/>
          <p:nvPr/>
        </p:nvSpPr>
        <p:spPr>
          <a:xfrm>
            <a:off x="5611906" y="6227482"/>
            <a:ext cx="6096000" cy="369332"/>
          </a:xfrm>
          <a:prstGeom prst="rect">
            <a:avLst/>
          </a:prstGeom>
          <a:noFill/>
        </p:spPr>
        <p:txBody>
          <a:bodyPr wrap="square">
            <a:spAutoFit/>
          </a:bodyPr>
          <a:lstStyle/>
          <a:p>
            <a:pPr algn="r"/>
            <a:r>
              <a:rPr lang="en-US" dirty="0"/>
              <a:t>https://hpo.jax.org/browse/term/HP:0000100</a:t>
            </a:r>
          </a:p>
        </p:txBody>
      </p:sp>
      <p:pic>
        <p:nvPicPr>
          <p:cNvPr id="4" name="Picture 3">
            <a:extLst>
              <a:ext uri="{FF2B5EF4-FFF2-40B4-BE49-F238E27FC236}">
                <a16:creationId xmlns:a16="http://schemas.microsoft.com/office/drawing/2014/main" id="{FE2E3D72-6168-2035-E67D-B48231A302A4}"/>
              </a:ext>
            </a:extLst>
          </p:cNvPr>
          <p:cNvPicPr>
            <a:picLocks noChangeAspect="1"/>
          </p:cNvPicPr>
          <p:nvPr/>
        </p:nvPicPr>
        <p:blipFill>
          <a:blip r:embed="rId2"/>
          <a:stretch>
            <a:fillRect/>
          </a:stretch>
        </p:blipFill>
        <p:spPr>
          <a:xfrm>
            <a:off x="860612" y="1362466"/>
            <a:ext cx="10470776" cy="4431173"/>
          </a:xfrm>
          <a:prstGeom prst="rect">
            <a:avLst/>
          </a:prstGeom>
        </p:spPr>
      </p:pic>
    </p:spTree>
    <p:extLst>
      <p:ext uri="{BB962C8B-B14F-4D97-AF65-F5344CB8AC3E}">
        <p14:creationId xmlns:p14="http://schemas.microsoft.com/office/powerpoint/2010/main" val="371478339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75E808-F00E-9195-9000-25F808141657}"/>
              </a:ext>
            </a:extLst>
          </p:cNvPr>
          <p:cNvSpPr>
            <a:spLocks noGrp="1"/>
          </p:cNvSpPr>
          <p:nvPr>
            <p:ph type="title"/>
          </p:nvPr>
        </p:nvSpPr>
        <p:spPr/>
        <p:txBody>
          <a:bodyPr/>
          <a:lstStyle/>
          <a:p>
            <a:pPr algn="ctr"/>
            <a:r>
              <a:rPr lang="en-GB" sz="3200" b="1" dirty="0"/>
              <a:t>OMIM: An Online </a:t>
            </a:r>
            <a:r>
              <a:rPr lang="en-GB" sz="3200" b="1" dirty="0" err="1"/>
              <a:t>Catalog</a:t>
            </a:r>
            <a:r>
              <a:rPr lang="en-GB" sz="3200" b="1" dirty="0"/>
              <a:t> of Human Genes and Genetic Disorders</a:t>
            </a:r>
            <a:endParaRPr lang="en-US" sz="3200" b="1" dirty="0"/>
          </a:p>
        </p:txBody>
      </p:sp>
      <p:pic>
        <p:nvPicPr>
          <p:cNvPr id="7" name="Content Placeholder 6">
            <a:extLst>
              <a:ext uri="{FF2B5EF4-FFF2-40B4-BE49-F238E27FC236}">
                <a16:creationId xmlns:a16="http://schemas.microsoft.com/office/drawing/2014/main" id="{535F8511-0D19-83BD-6235-A43A301A0A57}"/>
              </a:ext>
            </a:extLst>
          </p:cNvPr>
          <p:cNvPicPr>
            <a:picLocks noGrp="1" noChangeAspect="1"/>
          </p:cNvPicPr>
          <p:nvPr>
            <p:ph idx="1"/>
          </p:nvPr>
        </p:nvPicPr>
        <p:blipFill>
          <a:blip r:embed="rId2"/>
          <a:stretch>
            <a:fillRect/>
          </a:stretch>
        </p:blipFill>
        <p:spPr>
          <a:xfrm>
            <a:off x="2290879" y="1657638"/>
            <a:ext cx="7104130" cy="4519044"/>
          </a:xfrm>
        </p:spPr>
      </p:pic>
      <p:sp>
        <p:nvSpPr>
          <p:cNvPr id="5" name="TextBox 4">
            <a:extLst>
              <a:ext uri="{FF2B5EF4-FFF2-40B4-BE49-F238E27FC236}">
                <a16:creationId xmlns:a16="http://schemas.microsoft.com/office/drawing/2014/main" id="{67BA33D5-6C44-75B4-A09E-6BB0A46D48D6}"/>
              </a:ext>
            </a:extLst>
          </p:cNvPr>
          <p:cNvSpPr txBox="1"/>
          <p:nvPr/>
        </p:nvSpPr>
        <p:spPr>
          <a:xfrm>
            <a:off x="5474447" y="6350604"/>
            <a:ext cx="6096000" cy="369332"/>
          </a:xfrm>
          <a:prstGeom prst="rect">
            <a:avLst/>
          </a:prstGeom>
          <a:noFill/>
        </p:spPr>
        <p:txBody>
          <a:bodyPr wrap="square">
            <a:spAutoFit/>
          </a:bodyPr>
          <a:lstStyle/>
          <a:p>
            <a:pPr algn="r"/>
            <a:r>
              <a:rPr lang="en-US" dirty="0"/>
              <a:t>https://omim.org/</a:t>
            </a:r>
          </a:p>
        </p:txBody>
      </p:sp>
    </p:spTree>
    <p:extLst>
      <p:ext uri="{BB962C8B-B14F-4D97-AF65-F5344CB8AC3E}">
        <p14:creationId xmlns:p14="http://schemas.microsoft.com/office/powerpoint/2010/main" val="28643062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1E660B5E-1FF6-DCB5-6359-0530332BE5FD}"/>
              </a:ext>
            </a:extLst>
          </p:cNvPr>
          <p:cNvSpPr txBox="1">
            <a:spLocks/>
          </p:cNvSpPr>
          <p:nvPr/>
        </p:nvSpPr>
        <p:spPr>
          <a:xfrm>
            <a:off x="820484" y="175673"/>
            <a:ext cx="10348687" cy="83616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400" b="1" dirty="0"/>
              <a:t>Genetic disorder</a:t>
            </a:r>
          </a:p>
        </p:txBody>
      </p:sp>
      <p:sp>
        <p:nvSpPr>
          <p:cNvPr id="8" name="TextBox 7">
            <a:extLst>
              <a:ext uri="{FF2B5EF4-FFF2-40B4-BE49-F238E27FC236}">
                <a16:creationId xmlns:a16="http://schemas.microsoft.com/office/drawing/2014/main" id="{70BAF81D-4CF1-DB3B-EED5-A6B8A4E17CE1}"/>
              </a:ext>
            </a:extLst>
          </p:cNvPr>
          <p:cNvSpPr txBox="1"/>
          <p:nvPr/>
        </p:nvSpPr>
        <p:spPr>
          <a:xfrm>
            <a:off x="388470" y="1105090"/>
            <a:ext cx="11271624" cy="923330"/>
          </a:xfrm>
          <a:prstGeom prst="rect">
            <a:avLst/>
          </a:prstGeom>
          <a:noFill/>
        </p:spPr>
        <p:txBody>
          <a:bodyPr wrap="square">
            <a:spAutoFit/>
          </a:bodyPr>
          <a:lstStyle/>
          <a:p>
            <a:pPr marL="285750" indent="-285750" algn="just">
              <a:buFont typeface="Arial" panose="020B0604020202020204" pitchFamily="34" charset="0"/>
              <a:buChar char="•"/>
            </a:pPr>
            <a:r>
              <a:rPr lang="en-GB" dirty="0"/>
              <a:t>A genetic disorder is a health problem caused by one or more abnormalities in the genome. It can be caused by a mutation in a single gene or multiple genes or by a chromosome abnormality.</a:t>
            </a:r>
          </a:p>
        </p:txBody>
      </p:sp>
      <p:pic>
        <p:nvPicPr>
          <p:cNvPr id="12" name="Picture 11">
            <a:extLst>
              <a:ext uri="{FF2B5EF4-FFF2-40B4-BE49-F238E27FC236}">
                <a16:creationId xmlns:a16="http://schemas.microsoft.com/office/drawing/2014/main" id="{61F7F069-60F3-DFC8-A1BA-D0348DFC8A4C}"/>
              </a:ext>
            </a:extLst>
          </p:cNvPr>
          <p:cNvPicPr>
            <a:picLocks noChangeAspect="1"/>
          </p:cNvPicPr>
          <p:nvPr/>
        </p:nvPicPr>
        <p:blipFill>
          <a:blip r:embed="rId2"/>
          <a:stretch>
            <a:fillRect/>
          </a:stretch>
        </p:blipFill>
        <p:spPr>
          <a:xfrm>
            <a:off x="672579" y="2229224"/>
            <a:ext cx="4875681" cy="4216400"/>
          </a:xfrm>
          <a:prstGeom prst="rect">
            <a:avLst/>
          </a:prstGeom>
        </p:spPr>
      </p:pic>
      <p:sp>
        <p:nvSpPr>
          <p:cNvPr id="14" name="TextBox 13">
            <a:extLst>
              <a:ext uri="{FF2B5EF4-FFF2-40B4-BE49-F238E27FC236}">
                <a16:creationId xmlns:a16="http://schemas.microsoft.com/office/drawing/2014/main" id="{45807F7E-92F7-81A9-4E24-AAC05E26E0DD}"/>
              </a:ext>
            </a:extLst>
          </p:cNvPr>
          <p:cNvSpPr txBox="1"/>
          <p:nvPr/>
        </p:nvSpPr>
        <p:spPr>
          <a:xfrm>
            <a:off x="3048000" y="6488668"/>
            <a:ext cx="6096000" cy="307777"/>
          </a:xfrm>
          <a:prstGeom prst="rect">
            <a:avLst/>
          </a:prstGeom>
          <a:noFill/>
        </p:spPr>
        <p:txBody>
          <a:bodyPr wrap="square">
            <a:spAutoFit/>
          </a:bodyPr>
          <a:lstStyle/>
          <a:p>
            <a:pPr algn="ctr"/>
            <a:r>
              <a:rPr lang="en-US" sz="1400" dirty="0"/>
              <a:t>https://en.wikipedia.org/wiki/Genetic_disorder</a:t>
            </a:r>
          </a:p>
        </p:txBody>
      </p:sp>
      <p:pic>
        <p:nvPicPr>
          <p:cNvPr id="15" name="Picture 14">
            <a:extLst>
              <a:ext uri="{FF2B5EF4-FFF2-40B4-BE49-F238E27FC236}">
                <a16:creationId xmlns:a16="http://schemas.microsoft.com/office/drawing/2014/main" id="{3D4CD621-8C12-0D3B-75DB-7EEB8291732D}"/>
              </a:ext>
            </a:extLst>
          </p:cNvPr>
          <p:cNvPicPr>
            <a:picLocks noChangeAspect="1"/>
          </p:cNvPicPr>
          <p:nvPr/>
        </p:nvPicPr>
        <p:blipFill>
          <a:blip r:embed="rId3"/>
          <a:stretch>
            <a:fillRect/>
          </a:stretch>
        </p:blipFill>
        <p:spPr>
          <a:xfrm>
            <a:off x="8791852" y="2187745"/>
            <a:ext cx="2718830" cy="1565477"/>
          </a:xfrm>
          <a:prstGeom prst="rect">
            <a:avLst/>
          </a:prstGeom>
        </p:spPr>
      </p:pic>
      <p:pic>
        <p:nvPicPr>
          <p:cNvPr id="17" name="Picture 16">
            <a:extLst>
              <a:ext uri="{FF2B5EF4-FFF2-40B4-BE49-F238E27FC236}">
                <a16:creationId xmlns:a16="http://schemas.microsoft.com/office/drawing/2014/main" id="{C518B2F5-E116-5B52-3322-CEB79ECEAB96}"/>
              </a:ext>
            </a:extLst>
          </p:cNvPr>
          <p:cNvPicPr>
            <a:picLocks noChangeAspect="1"/>
          </p:cNvPicPr>
          <p:nvPr/>
        </p:nvPicPr>
        <p:blipFill>
          <a:blip r:embed="rId4"/>
          <a:stretch>
            <a:fillRect/>
          </a:stretch>
        </p:blipFill>
        <p:spPr>
          <a:xfrm>
            <a:off x="5862496" y="3793632"/>
            <a:ext cx="5656925" cy="2651992"/>
          </a:xfrm>
          <a:prstGeom prst="rect">
            <a:avLst/>
          </a:prstGeom>
        </p:spPr>
      </p:pic>
      <p:pic>
        <p:nvPicPr>
          <p:cNvPr id="19" name="Picture 18">
            <a:extLst>
              <a:ext uri="{FF2B5EF4-FFF2-40B4-BE49-F238E27FC236}">
                <a16:creationId xmlns:a16="http://schemas.microsoft.com/office/drawing/2014/main" id="{BD0E16E8-3DD7-3E81-5601-0701EBC4BA40}"/>
              </a:ext>
            </a:extLst>
          </p:cNvPr>
          <p:cNvPicPr>
            <a:picLocks noChangeAspect="1"/>
          </p:cNvPicPr>
          <p:nvPr/>
        </p:nvPicPr>
        <p:blipFill rotWithShape="1">
          <a:blip r:embed="rId5"/>
          <a:srcRect l="2828" t="19765" r="2828" b="3843"/>
          <a:stretch/>
        </p:blipFill>
        <p:spPr>
          <a:xfrm>
            <a:off x="5862496" y="2187745"/>
            <a:ext cx="2895126" cy="1562843"/>
          </a:xfrm>
          <a:prstGeom prst="rect">
            <a:avLst/>
          </a:prstGeom>
        </p:spPr>
      </p:pic>
    </p:spTree>
    <p:extLst>
      <p:ext uri="{BB962C8B-B14F-4D97-AF65-F5344CB8AC3E}">
        <p14:creationId xmlns:p14="http://schemas.microsoft.com/office/powerpoint/2010/main" val="323733739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75E808-F00E-9195-9000-25F808141657}"/>
              </a:ext>
            </a:extLst>
          </p:cNvPr>
          <p:cNvSpPr>
            <a:spLocks noGrp="1"/>
          </p:cNvSpPr>
          <p:nvPr>
            <p:ph type="title"/>
          </p:nvPr>
        </p:nvSpPr>
        <p:spPr>
          <a:xfrm>
            <a:off x="646111" y="452718"/>
            <a:ext cx="10756995" cy="1400530"/>
          </a:xfrm>
        </p:spPr>
        <p:txBody>
          <a:bodyPr/>
          <a:lstStyle/>
          <a:p>
            <a:pPr algn="ctr"/>
            <a:r>
              <a:rPr lang="en-GB" sz="3200" b="1" dirty="0"/>
              <a:t>NCBI OMIM: An Online </a:t>
            </a:r>
            <a:r>
              <a:rPr lang="en-GB" sz="3200" b="1" dirty="0" err="1"/>
              <a:t>Catalog</a:t>
            </a:r>
            <a:r>
              <a:rPr lang="en-GB" sz="3200" b="1" dirty="0"/>
              <a:t> of Human Genes and Genetic Disorders</a:t>
            </a:r>
            <a:endParaRPr lang="en-US" sz="3200" b="1" dirty="0"/>
          </a:p>
        </p:txBody>
      </p:sp>
      <p:sp>
        <p:nvSpPr>
          <p:cNvPr id="5" name="TextBox 4">
            <a:extLst>
              <a:ext uri="{FF2B5EF4-FFF2-40B4-BE49-F238E27FC236}">
                <a16:creationId xmlns:a16="http://schemas.microsoft.com/office/drawing/2014/main" id="{67BA33D5-6C44-75B4-A09E-6BB0A46D48D6}"/>
              </a:ext>
            </a:extLst>
          </p:cNvPr>
          <p:cNvSpPr txBox="1"/>
          <p:nvPr/>
        </p:nvSpPr>
        <p:spPr>
          <a:xfrm>
            <a:off x="5474447" y="6350604"/>
            <a:ext cx="6096000" cy="369332"/>
          </a:xfrm>
          <a:prstGeom prst="rect">
            <a:avLst/>
          </a:prstGeom>
          <a:noFill/>
        </p:spPr>
        <p:txBody>
          <a:bodyPr wrap="square">
            <a:spAutoFit/>
          </a:bodyPr>
          <a:lstStyle/>
          <a:p>
            <a:pPr algn="r"/>
            <a:r>
              <a:rPr lang="en-US" dirty="0"/>
              <a:t>https://www.ncbi.nlm.nih.gov/omim</a:t>
            </a:r>
          </a:p>
        </p:txBody>
      </p:sp>
      <p:pic>
        <p:nvPicPr>
          <p:cNvPr id="8" name="Content Placeholder 7">
            <a:extLst>
              <a:ext uri="{FF2B5EF4-FFF2-40B4-BE49-F238E27FC236}">
                <a16:creationId xmlns:a16="http://schemas.microsoft.com/office/drawing/2014/main" id="{86CAA282-DA41-390B-84DB-F456B3078C54}"/>
              </a:ext>
            </a:extLst>
          </p:cNvPr>
          <p:cNvPicPr>
            <a:picLocks noGrp="1" noChangeAspect="1"/>
          </p:cNvPicPr>
          <p:nvPr>
            <p:ph idx="1"/>
          </p:nvPr>
        </p:nvPicPr>
        <p:blipFill>
          <a:blip r:embed="rId2"/>
          <a:stretch>
            <a:fillRect/>
          </a:stretch>
        </p:blipFill>
        <p:spPr>
          <a:xfrm>
            <a:off x="1618492" y="1729909"/>
            <a:ext cx="8311238" cy="4195762"/>
          </a:xfrm>
        </p:spPr>
      </p:pic>
    </p:spTree>
    <p:extLst>
      <p:ext uri="{BB962C8B-B14F-4D97-AF65-F5344CB8AC3E}">
        <p14:creationId xmlns:p14="http://schemas.microsoft.com/office/powerpoint/2010/main" val="19820789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75E808-F00E-9195-9000-25F808141657}"/>
              </a:ext>
            </a:extLst>
          </p:cNvPr>
          <p:cNvSpPr>
            <a:spLocks noGrp="1"/>
          </p:cNvSpPr>
          <p:nvPr>
            <p:ph type="title"/>
          </p:nvPr>
        </p:nvSpPr>
        <p:spPr>
          <a:xfrm>
            <a:off x="233083" y="452718"/>
            <a:ext cx="11684000" cy="1400530"/>
          </a:xfrm>
        </p:spPr>
        <p:txBody>
          <a:bodyPr/>
          <a:lstStyle/>
          <a:p>
            <a:pPr algn="ctr"/>
            <a:r>
              <a:rPr lang="en-GB" sz="3600" b="1" dirty="0" err="1"/>
              <a:t>ClinVar</a:t>
            </a:r>
            <a:r>
              <a:rPr lang="en-GB" sz="3600" b="1" dirty="0"/>
              <a:t>: Reports of human variations classified for diseases and drug responses </a:t>
            </a:r>
            <a:endParaRPr lang="en-US" sz="3600" b="1" dirty="0"/>
          </a:p>
        </p:txBody>
      </p:sp>
      <p:sp>
        <p:nvSpPr>
          <p:cNvPr id="5" name="TextBox 4">
            <a:extLst>
              <a:ext uri="{FF2B5EF4-FFF2-40B4-BE49-F238E27FC236}">
                <a16:creationId xmlns:a16="http://schemas.microsoft.com/office/drawing/2014/main" id="{67BA33D5-6C44-75B4-A09E-6BB0A46D48D6}"/>
              </a:ext>
            </a:extLst>
          </p:cNvPr>
          <p:cNvSpPr txBox="1"/>
          <p:nvPr/>
        </p:nvSpPr>
        <p:spPr>
          <a:xfrm>
            <a:off x="5474447" y="6350604"/>
            <a:ext cx="6096000" cy="369332"/>
          </a:xfrm>
          <a:prstGeom prst="rect">
            <a:avLst/>
          </a:prstGeom>
          <a:noFill/>
        </p:spPr>
        <p:txBody>
          <a:bodyPr wrap="square">
            <a:spAutoFit/>
          </a:bodyPr>
          <a:lstStyle/>
          <a:p>
            <a:pPr algn="r"/>
            <a:r>
              <a:rPr lang="en-US" dirty="0"/>
              <a:t>https://www.ncbi.nlm.nih.gov/clinvar/</a:t>
            </a:r>
          </a:p>
        </p:txBody>
      </p:sp>
      <p:pic>
        <p:nvPicPr>
          <p:cNvPr id="7" name="Picture 6">
            <a:extLst>
              <a:ext uri="{FF2B5EF4-FFF2-40B4-BE49-F238E27FC236}">
                <a16:creationId xmlns:a16="http://schemas.microsoft.com/office/drawing/2014/main" id="{1CCE4BC0-026F-0D0A-620B-6C8A78150F6B}"/>
              </a:ext>
            </a:extLst>
          </p:cNvPr>
          <p:cNvPicPr>
            <a:picLocks noChangeAspect="1"/>
          </p:cNvPicPr>
          <p:nvPr/>
        </p:nvPicPr>
        <p:blipFill>
          <a:blip r:embed="rId2"/>
          <a:stretch>
            <a:fillRect/>
          </a:stretch>
        </p:blipFill>
        <p:spPr>
          <a:xfrm>
            <a:off x="1309499" y="1853248"/>
            <a:ext cx="8874407" cy="4345964"/>
          </a:xfrm>
          <a:prstGeom prst="rect">
            <a:avLst/>
          </a:prstGeom>
        </p:spPr>
      </p:pic>
    </p:spTree>
    <p:extLst>
      <p:ext uri="{BB962C8B-B14F-4D97-AF65-F5344CB8AC3E}">
        <p14:creationId xmlns:p14="http://schemas.microsoft.com/office/powerpoint/2010/main" val="391557426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FA2FDC-DBEB-99F5-E8DD-22AC2DE42B71}"/>
              </a:ext>
            </a:extLst>
          </p:cNvPr>
          <p:cNvSpPr>
            <a:spLocks noGrp="1"/>
          </p:cNvSpPr>
          <p:nvPr>
            <p:ph type="ctrTitle"/>
          </p:nvPr>
        </p:nvSpPr>
        <p:spPr>
          <a:xfrm>
            <a:off x="1524000" y="868362"/>
            <a:ext cx="9144000" cy="2387600"/>
          </a:xfrm>
        </p:spPr>
        <p:txBody>
          <a:bodyPr>
            <a:normAutofit/>
          </a:bodyPr>
          <a:lstStyle/>
          <a:p>
            <a:r>
              <a:rPr lang="vi-VN" sz="7200" b="1" i="0" dirty="0">
                <a:solidFill>
                  <a:schemeClr val="tx1"/>
                </a:solidFill>
                <a:effectLst/>
                <a:latin typeface="Calibri Light" panose="020F0302020204030204" pitchFamily="34" charset="0"/>
              </a:rPr>
              <a:t>Xin chân thành cảm ơn!</a:t>
            </a:r>
            <a:endParaRPr lang="en-US" sz="7200" dirty="0">
              <a:solidFill>
                <a:schemeClr val="tx1"/>
              </a:solidFill>
            </a:endParaRPr>
          </a:p>
        </p:txBody>
      </p:sp>
      <p:sp>
        <p:nvSpPr>
          <p:cNvPr id="3" name="Subtitle 2">
            <a:extLst>
              <a:ext uri="{FF2B5EF4-FFF2-40B4-BE49-F238E27FC236}">
                <a16:creationId xmlns:a16="http://schemas.microsoft.com/office/drawing/2014/main" id="{528AAA23-BC4D-773B-8E37-395D5A12E168}"/>
              </a:ext>
            </a:extLst>
          </p:cNvPr>
          <p:cNvSpPr>
            <a:spLocks noGrp="1"/>
          </p:cNvSpPr>
          <p:nvPr>
            <p:ph type="subTitle" idx="1"/>
          </p:nvPr>
        </p:nvSpPr>
        <p:spPr/>
        <p:txBody>
          <a:bodyPr>
            <a:noAutofit/>
          </a:bodyPr>
          <a:lstStyle/>
          <a:p>
            <a:r>
              <a:rPr lang="en-US" dirty="0">
                <a:solidFill>
                  <a:schemeClr val="tx1"/>
                </a:solidFill>
              </a:rPr>
              <a:t>Luu Phuc Loi, PhD</a:t>
            </a:r>
          </a:p>
          <a:p>
            <a:r>
              <a:rPr lang="en-US" dirty="0" err="1">
                <a:solidFill>
                  <a:schemeClr val="tx1"/>
                </a:solidFill>
              </a:rPr>
              <a:t>Zalo</a:t>
            </a:r>
            <a:r>
              <a:rPr lang="en-US" dirty="0">
                <a:solidFill>
                  <a:schemeClr val="tx1"/>
                </a:solidFill>
              </a:rPr>
              <a:t>: 0901802182</a:t>
            </a:r>
          </a:p>
          <a:p>
            <a:r>
              <a:rPr lang="en-US" dirty="0">
                <a:solidFill>
                  <a:schemeClr val="tx1"/>
                </a:solidFill>
              </a:rPr>
              <a:t>luu.p.loi@googlemail.com</a:t>
            </a:r>
          </a:p>
        </p:txBody>
      </p:sp>
    </p:spTree>
    <p:extLst>
      <p:ext uri="{BB962C8B-B14F-4D97-AF65-F5344CB8AC3E}">
        <p14:creationId xmlns:p14="http://schemas.microsoft.com/office/powerpoint/2010/main" val="32211031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A8CBBC-5212-4C4D-4800-43F4AD25E729}"/>
              </a:ext>
            </a:extLst>
          </p:cNvPr>
          <p:cNvSpPr>
            <a:spLocks noGrp="1"/>
          </p:cNvSpPr>
          <p:nvPr>
            <p:ph type="title"/>
          </p:nvPr>
        </p:nvSpPr>
        <p:spPr>
          <a:xfrm>
            <a:off x="737063" y="238841"/>
            <a:ext cx="10680801" cy="841729"/>
          </a:xfrm>
        </p:spPr>
        <p:txBody>
          <a:bodyPr>
            <a:noAutofit/>
          </a:bodyPr>
          <a:lstStyle/>
          <a:p>
            <a:pPr algn="ctr"/>
            <a:r>
              <a:rPr lang="en-US" sz="4000" b="1"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Quan </a:t>
            </a:r>
            <a:r>
              <a:rPr lang="en-US" sz="4000" b="1" dirty="0" err="1">
                <a:solidFill>
                  <a:schemeClr val="tx1"/>
                </a:solidFill>
                <a:latin typeface="Calibri Light" panose="020F0302020204030204" pitchFamily="34" charset="0"/>
                <a:ea typeface="Calibri Light" panose="020F0302020204030204" pitchFamily="34" charset="0"/>
                <a:cs typeface="Calibri Light" panose="020F0302020204030204" pitchFamily="34" charset="0"/>
              </a:rPr>
              <a:t>hệ</a:t>
            </a:r>
            <a:r>
              <a:rPr lang="en-US" sz="4000" b="1"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 </a:t>
            </a:r>
            <a:r>
              <a:rPr lang="en-US" sz="4000" b="1" dirty="0" err="1">
                <a:solidFill>
                  <a:schemeClr val="tx1"/>
                </a:solidFill>
                <a:latin typeface="Calibri Light" panose="020F0302020204030204" pitchFamily="34" charset="0"/>
                <a:ea typeface="Calibri Light" panose="020F0302020204030204" pitchFamily="34" charset="0"/>
                <a:cs typeface="Calibri Light" panose="020F0302020204030204" pitchFamily="34" charset="0"/>
              </a:rPr>
              <a:t>nhân</a:t>
            </a:r>
            <a:r>
              <a:rPr lang="en-US" sz="4000" b="1"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 </a:t>
            </a:r>
            <a:r>
              <a:rPr lang="en-US" sz="4000" b="1" dirty="0" err="1">
                <a:solidFill>
                  <a:schemeClr val="tx1"/>
                </a:solidFill>
                <a:latin typeface="Calibri Light" panose="020F0302020204030204" pitchFamily="34" charset="0"/>
                <a:ea typeface="Calibri Light" panose="020F0302020204030204" pitchFamily="34" charset="0"/>
                <a:cs typeface="Calibri Light" panose="020F0302020204030204" pitchFamily="34" charset="0"/>
              </a:rPr>
              <a:t>quả</a:t>
            </a:r>
            <a:r>
              <a:rPr lang="en-US" sz="4000" b="1"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 </a:t>
            </a:r>
            <a:r>
              <a:rPr lang="en-US" sz="4000" b="1" dirty="0" err="1">
                <a:solidFill>
                  <a:schemeClr val="tx1"/>
                </a:solidFill>
                <a:latin typeface="Calibri Light" panose="020F0302020204030204" pitchFamily="34" charset="0"/>
                <a:ea typeface="Calibri Light" panose="020F0302020204030204" pitchFamily="34" charset="0"/>
                <a:cs typeface="Calibri Light" panose="020F0302020204030204" pitchFamily="34" charset="0"/>
              </a:rPr>
              <a:t>Biến</a:t>
            </a:r>
            <a:r>
              <a:rPr lang="en-US" sz="4000" b="1"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 </a:t>
            </a:r>
            <a:r>
              <a:rPr lang="en-US" sz="4000" b="1" dirty="0" err="1">
                <a:solidFill>
                  <a:schemeClr val="tx1"/>
                </a:solidFill>
                <a:latin typeface="Calibri Light" panose="020F0302020204030204" pitchFamily="34" charset="0"/>
                <a:ea typeface="Calibri Light" panose="020F0302020204030204" pitchFamily="34" charset="0"/>
                <a:cs typeface="Calibri Light" panose="020F0302020204030204" pitchFamily="34" charset="0"/>
              </a:rPr>
              <a:t>thể</a:t>
            </a:r>
            <a:r>
              <a:rPr lang="en-US" sz="4000" b="1"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 gen </a:t>
            </a:r>
            <a:r>
              <a:rPr lang="en-US" sz="4000" b="1" dirty="0" err="1">
                <a:solidFill>
                  <a:schemeClr val="tx1"/>
                </a:solidFill>
                <a:latin typeface="Calibri Light" panose="020F0302020204030204" pitchFamily="34" charset="0"/>
                <a:ea typeface="Calibri Light" panose="020F0302020204030204" pitchFamily="34" charset="0"/>
                <a:cs typeface="Calibri Light" panose="020F0302020204030204" pitchFamily="34" charset="0"/>
              </a:rPr>
              <a:t>và</a:t>
            </a:r>
            <a:r>
              <a:rPr lang="en-US" sz="4000" b="1"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 </a:t>
            </a:r>
            <a:r>
              <a:rPr lang="en-US" sz="4000" b="1" dirty="0" err="1">
                <a:solidFill>
                  <a:schemeClr val="tx1"/>
                </a:solidFill>
                <a:latin typeface="Calibri Light" panose="020F0302020204030204" pitchFamily="34" charset="0"/>
                <a:ea typeface="Calibri Light" panose="020F0302020204030204" pitchFamily="34" charset="0"/>
                <a:cs typeface="Calibri Light" panose="020F0302020204030204" pitchFamily="34" charset="0"/>
              </a:rPr>
              <a:t>bệnh</a:t>
            </a:r>
            <a:r>
              <a:rPr lang="en-US" sz="4000" b="1"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 </a:t>
            </a:r>
            <a:r>
              <a:rPr lang="en-US" sz="4000" b="1" i="0" dirty="0">
                <a:solidFill>
                  <a:schemeClr val="tx1"/>
                </a:solidFill>
                <a:effectLst/>
                <a:latin typeface="Calibri Light" panose="020F0302020204030204" pitchFamily="34" charset="0"/>
                <a:ea typeface="Calibri Light" panose="020F0302020204030204" pitchFamily="34" charset="0"/>
                <a:cs typeface="Calibri Light" panose="020F0302020204030204" pitchFamily="34" charset="0"/>
              </a:rPr>
              <a:t>di </a:t>
            </a:r>
            <a:r>
              <a:rPr lang="en-US" sz="4000" b="1" i="0" dirty="0" err="1">
                <a:solidFill>
                  <a:schemeClr val="tx1"/>
                </a:solidFill>
                <a:effectLst/>
                <a:latin typeface="Calibri Light" panose="020F0302020204030204" pitchFamily="34" charset="0"/>
                <a:ea typeface="Calibri Light" panose="020F0302020204030204" pitchFamily="34" charset="0"/>
                <a:cs typeface="Calibri Light" panose="020F0302020204030204" pitchFamily="34" charset="0"/>
              </a:rPr>
              <a:t>truyền</a:t>
            </a:r>
            <a:endParaRPr lang="en-US" sz="4000" b="1"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endParaRPr>
          </a:p>
        </p:txBody>
      </p:sp>
      <p:pic>
        <p:nvPicPr>
          <p:cNvPr id="1026" name="Picture 2" descr="Figure 1.Omics technologies have accelerated our understanding of the complex molecular interactions in biological systems.">
            <a:extLst>
              <a:ext uri="{FF2B5EF4-FFF2-40B4-BE49-F238E27FC236}">
                <a16:creationId xmlns:a16="http://schemas.microsoft.com/office/drawing/2014/main" id="{B9948071-8357-F05A-720F-702C209D0412}"/>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39845" y="1148579"/>
            <a:ext cx="11133537" cy="244149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6F5BEF2B-3CFE-5574-4ABC-E7FDB8B6E07D}"/>
              </a:ext>
            </a:extLst>
          </p:cNvPr>
          <p:cNvSpPr txBox="1"/>
          <p:nvPr/>
        </p:nvSpPr>
        <p:spPr>
          <a:xfrm>
            <a:off x="574853" y="5440717"/>
            <a:ext cx="2417683" cy="230832"/>
          </a:xfrm>
          <a:prstGeom prst="rect">
            <a:avLst/>
          </a:prstGeom>
          <a:noFill/>
        </p:spPr>
        <p:txBody>
          <a:bodyPr wrap="square">
            <a:spAutoFit/>
          </a:bodyPr>
          <a:lstStyle/>
          <a:p>
            <a:r>
              <a:rPr lang="en-US" sz="900" b="1" i="0" dirty="0">
                <a:effectLst/>
                <a:latin typeface="Calibri Light" panose="020F0302020204030204" pitchFamily="34" charset="0"/>
              </a:rPr>
              <a:t>10.5772/intechopen.71769</a:t>
            </a:r>
            <a:endParaRPr lang="en-US" sz="900" b="1" dirty="0"/>
          </a:p>
        </p:txBody>
      </p:sp>
      <p:sp>
        <p:nvSpPr>
          <p:cNvPr id="9" name="TextBox 8">
            <a:extLst>
              <a:ext uri="{FF2B5EF4-FFF2-40B4-BE49-F238E27FC236}">
                <a16:creationId xmlns:a16="http://schemas.microsoft.com/office/drawing/2014/main" id="{7B535F71-61E4-384A-7B2D-163B2AD523AC}"/>
              </a:ext>
            </a:extLst>
          </p:cNvPr>
          <p:cNvSpPr txBox="1"/>
          <p:nvPr/>
        </p:nvSpPr>
        <p:spPr>
          <a:xfrm>
            <a:off x="559562" y="3658163"/>
            <a:ext cx="2417683" cy="1431161"/>
          </a:xfrm>
          <a:prstGeom prst="rect">
            <a:avLst/>
          </a:prstGeom>
          <a:solidFill>
            <a:schemeClr val="tx1"/>
          </a:solidFill>
          <a:ln w="19050" cap="rnd">
            <a:solidFill>
              <a:schemeClr val="accent1"/>
            </a:solidFill>
            <a:extLst>
              <a:ext uri="{C807C97D-BFC1-408E-A445-0C87EB9F89A2}">
                <ask:lineSketchStyleProps xmlns:ask="http://schemas.microsoft.com/office/drawing/2018/sketchyshapes" sd="1219033472">
                  <a:custGeom>
                    <a:avLst/>
                    <a:gdLst>
                      <a:gd name="connsiteX0" fmla="*/ 0 w 2417683"/>
                      <a:gd name="connsiteY0" fmla="*/ 0 h 1431161"/>
                      <a:gd name="connsiteX1" fmla="*/ 2417683 w 2417683"/>
                      <a:gd name="connsiteY1" fmla="*/ 0 h 1431161"/>
                      <a:gd name="connsiteX2" fmla="*/ 2417683 w 2417683"/>
                      <a:gd name="connsiteY2" fmla="*/ 1431161 h 1431161"/>
                      <a:gd name="connsiteX3" fmla="*/ 0 w 2417683"/>
                      <a:gd name="connsiteY3" fmla="*/ 1431161 h 1431161"/>
                      <a:gd name="connsiteX4" fmla="*/ 0 w 2417683"/>
                      <a:gd name="connsiteY4" fmla="*/ 0 h 1431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7683" h="1431161" extrusionOk="0">
                        <a:moveTo>
                          <a:pt x="0" y="0"/>
                        </a:moveTo>
                        <a:cubicBezTo>
                          <a:pt x="450879" y="118645"/>
                          <a:pt x="1421577" y="116012"/>
                          <a:pt x="2417683" y="0"/>
                        </a:cubicBezTo>
                        <a:cubicBezTo>
                          <a:pt x="2298412" y="472790"/>
                          <a:pt x="2310733" y="925072"/>
                          <a:pt x="2417683" y="1431161"/>
                        </a:cubicBezTo>
                        <a:cubicBezTo>
                          <a:pt x="1501515" y="1565761"/>
                          <a:pt x="678862" y="1273965"/>
                          <a:pt x="0" y="1431161"/>
                        </a:cubicBezTo>
                        <a:cubicBezTo>
                          <a:pt x="-960" y="775802"/>
                          <a:pt x="86719" y="447001"/>
                          <a:pt x="0" y="0"/>
                        </a:cubicBezTo>
                        <a:close/>
                      </a:path>
                    </a:pathLst>
                  </a:custGeom>
                  <ask:type>
                    <ask:lineSketchNone/>
                  </ask:type>
                </ask:lineSketchStyleProps>
              </a:ext>
            </a:extLst>
          </a:ln>
        </p:spPr>
        <p:txBody>
          <a:bodyPr wrap="square" rtlCol="0">
            <a:spAutoFit/>
          </a:bodyPr>
          <a:lstStyle/>
          <a:p>
            <a:pPr algn="ctr"/>
            <a:r>
              <a:rPr lang="en-US" dirty="0">
                <a:latin typeface="Courier New" panose="02070309020205020404" pitchFamily="49" charset="0"/>
                <a:cs typeface="Courier New" panose="02070309020205020404" pitchFamily="49" charset="0"/>
              </a:rPr>
              <a:t>    </a:t>
            </a:r>
            <a:r>
              <a:rPr lang="en-US" dirty="0">
                <a:highlight>
                  <a:srgbClr val="0000FF"/>
                </a:highlight>
                <a:latin typeface="Courier New" panose="02070309020205020404" pitchFamily="49" charset="0"/>
                <a:cs typeface="Courier New" panose="02070309020205020404" pitchFamily="49" charset="0"/>
              </a:rPr>
              <a:t>PAH gene</a:t>
            </a:r>
          </a:p>
          <a:p>
            <a:r>
              <a:rPr lang="en-US" sz="2000" dirty="0">
                <a:solidFill>
                  <a:schemeClr val="bg1"/>
                </a:solidFill>
                <a:latin typeface="Courier New" panose="02070309020205020404" pitchFamily="49" charset="0"/>
                <a:cs typeface="Courier New" panose="02070309020205020404" pitchFamily="49" charset="0"/>
              </a:rPr>
              <a:t>Ref  …A</a:t>
            </a:r>
            <a:r>
              <a:rPr lang="en-US" sz="2000" b="1" dirty="0">
                <a:solidFill>
                  <a:schemeClr val="accent6"/>
                </a:solidFill>
                <a:latin typeface="Courier New" panose="02070309020205020404" pitchFamily="49" charset="0"/>
                <a:cs typeface="Courier New" panose="02070309020205020404" pitchFamily="49" charset="0"/>
              </a:rPr>
              <a:t>T</a:t>
            </a:r>
            <a:r>
              <a:rPr lang="en-US" sz="2000" dirty="0">
                <a:solidFill>
                  <a:schemeClr val="bg1"/>
                </a:solidFill>
                <a:latin typeface="Courier New" panose="02070309020205020404" pitchFamily="49" charset="0"/>
                <a:cs typeface="Courier New" panose="02070309020205020404" pitchFamily="49" charset="0"/>
              </a:rPr>
              <a:t>CGAT…</a:t>
            </a:r>
          </a:p>
          <a:p>
            <a:r>
              <a:rPr lang="en-US" sz="2000" dirty="0">
                <a:solidFill>
                  <a:schemeClr val="bg1"/>
                </a:solidFill>
                <a:latin typeface="Courier New" panose="02070309020205020404" pitchFamily="49" charset="0"/>
                <a:cs typeface="Courier New" panose="02070309020205020404" pitchFamily="49" charset="0"/>
              </a:rPr>
              <a:t>P1   …A</a:t>
            </a:r>
            <a:r>
              <a:rPr lang="en-US" sz="2000" b="1" dirty="0">
                <a:solidFill>
                  <a:srgbClr val="FF0000"/>
                </a:solidFill>
                <a:latin typeface="Courier New" panose="02070309020205020404" pitchFamily="49" charset="0"/>
                <a:cs typeface="Courier New" panose="02070309020205020404" pitchFamily="49" charset="0"/>
              </a:rPr>
              <a:t>A</a:t>
            </a:r>
            <a:r>
              <a:rPr lang="en-US" sz="2000" dirty="0">
                <a:solidFill>
                  <a:schemeClr val="bg1"/>
                </a:solidFill>
                <a:latin typeface="Courier New" panose="02070309020205020404" pitchFamily="49" charset="0"/>
                <a:cs typeface="Courier New" panose="02070309020205020404" pitchFamily="49" charset="0"/>
              </a:rPr>
              <a:t>CGAT…</a:t>
            </a:r>
          </a:p>
          <a:p>
            <a:endParaRPr lang="en-US" dirty="0">
              <a:solidFill>
                <a:schemeClr val="bg1"/>
              </a:solidFill>
              <a:latin typeface="Courier New" panose="02070309020205020404" pitchFamily="49" charset="0"/>
              <a:cs typeface="Courier New" panose="02070309020205020404" pitchFamily="49" charset="0"/>
            </a:endParaRPr>
          </a:p>
          <a:p>
            <a:r>
              <a:rPr lang="fr-FR" sz="1100" b="1" dirty="0">
                <a:solidFill>
                  <a:schemeClr val="bg1"/>
                </a:solidFill>
                <a:latin typeface="Courier New" panose="02070309020205020404" pitchFamily="49" charset="0"/>
                <a:cs typeface="Courier New" panose="02070309020205020404" pitchFamily="49" charset="0"/>
              </a:rPr>
              <a:t>NM_000277.3(PAH):c.971T&gt;A</a:t>
            </a:r>
            <a:endParaRPr lang="en-US" sz="1100" b="1" dirty="0">
              <a:solidFill>
                <a:schemeClr val="bg1"/>
              </a:solidFill>
              <a:latin typeface="Courier New" panose="02070309020205020404" pitchFamily="49" charset="0"/>
              <a:cs typeface="Courier New" panose="02070309020205020404" pitchFamily="49" charset="0"/>
            </a:endParaRPr>
          </a:p>
        </p:txBody>
      </p:sp>
      <p:sp>
        <p:nvSpPr>
          <p:cNvPr id="10" name="TextBox 9">
            <a:extLst>
              <a:ext uri="{FF2B5EF4-FFF2-40B4-BE49-F238E27FC236}">
                <a16:creationId xmlns:a16="http://schemas.microsoft.com/office/drawing/2014/main" id="{909DC164-0BAA-7CDA-7A3E-A04E24BFB6B1}"/>
              </a:ext>
            </a:extLst>
          </p:cNvPr>
          <p:cNvSpPr txBox="1"/>
          <p:nvPr/>
        </p:nvSpPr>
        <p:spPr>
          <a:xfrm>
            <a:off x="3386921" y="3658163"/>
            <a:ext cx="2417683" cy="1431161"/>
          </a:xfrm>
          <a:prstGeom prst="rect">
            <a:avLst/>
          </a:prstGeom>
          <a:solidFill>
            <a:schemeClr val="tx1"/>
          </a:solidFill>
          <a:ln w="19050">
            <a:solidFill>
              <a:schemeClr val="accent1"/>
            </a:solidFill>
          </a:ln>
        </p:spPr>
        <p:txBody>
          <a:bodyPr wrap="square" rtlCol="0">
            <a:spAutoFit/>
          </a:bodyPr>
          <a:lstStyle/>
          <a:p>
            <a:pPr algn="ctr"/>
            <a:r>
              <a:rPr lang="en-US" dirty="0">
                <a:latin typeface="Courier New" panose="02070309020205020404" pitchFamily="49" charset="0"/>
                <a:cs typeface="Courier New" panose="02070309020205020404" pitchFamily="49" charset="0"/>
              </a:rPr>
              <a:t>    </a:t>
            </a:r>
            <a:r>
              <a:rPr lang="en-US" dirty="0">
                <a:highlight>
                  <a:srgbClr val="00FF00"/>
                </a:highlight>
                <a:latin typeface="Courier New" panose="02070309020205020404" pitchFamily="49" charset="0"/>
                <a:cs typeface="Courier New" panose="02070309020205020404" pitchFamily="49" charset="0"/>
              </a:rPr>
              <a:t>PAH mRNA</a:t>
            </a:r>
          </a:p>
          <a:p>
            <a:r>
              <a:rPr lang="en-US" sz="2000" dirty="0">
                <a:solidFill>
                  <a:schemeClr val="bg1"/>
                </a:solidFill>
                <a:latin typeface="Courier New" panose="02070309020205020404" pitchFamily="49" charset="0"/>
                <a:cs typeface="Courier New" panose="02070309020205020404" pitchFamily="49" charset="0"/>
              </a:rPr>
              <a:t>Ref  …A</a:t>
            </a:r>
            <a:r>
              <a:rPr lang="en-US" sz="2000" b="1" dirty="0">
                <a:solidFill>
                  <a:schemeClr val="accent6"/>
                </a:solidFill>
                <a:latin typeface="Courier New" panose="02070309020205020404" pitchFamily="49" charset="0"/>
                <a:cs typeface="Courier New" panose="02070309020205020404" pitchFamily="49" charset="0"/>
              </a:rPr>
              <a:t>U</a:t>
            </a:r>
            <a:r>
              <a:rPr lang="en-US" sz="2000" dirty="0">
                <a:solidFill>
                  <a:schemeClr val="bg1"/>
                </a:solidFill>
                <a:latin typeface="Courier New" panose="02070309020205020404" pitchFamily="49" charset="0"/>
                <a:cs typeface="Courier New" panose="02070309020205020404" pitchFamily="49" charset="0"/>
              </a:rPr>
              <a:t>CGAU…</a:t>
            </a:r>
          </a:p>
          <a:p>
            <a:r>
              <a:rPr lang="en-US" sz="2000" dirty="0">
                <a:solidFill>
                  <a:schemeClr val="bg1"/>
                </a:solidFill>
                <a:latin typeface="Courier New" panose="02070309020205020404" pitchFamily="49" charset="0"/>
                <a:cs typeface="Courier New" panose="02070309020205020404" pitchFamily="49" charset="0"/>
              </a:rPr>
              <a:t>P1   …A</a:t>
            </a:r>
            <a:r>
              <a:rPr lang="en-US" sz="2000" b="1" dirty="0">
                <a:solidFill>
                  <a:srgbClr val="FF0000"/>
                </a:solidFill>
                <a:latin typeface="Courier New" panose="02070309020205020404" pitchFamily="49" charset="0"/>
                <a:cs typeface="Courier New" panose="02070309020205020404" pitchFamily="49" charset="0"/>
              </a:rPr>
              <a:t>A</a:t>
            </a:r>
            <a:r>
              <a:rPr lang="en-US" sz="2000" dirty="0">
                <a:solidFill>
                  <a:schemeClr val="bg1"/>
                </a:solidFill>
                <a:latin typeface="Courier New" panose="02070309020205020404" pitchFamily="49" charset="0"/>
                <a:cs typeface="Courier New" panose="02070309020205020404" pitchFamily="49" charset="0"/>
              </a:rPr>
              <a:t>CGAU…</a:t>
            </a:r>
          </a:p>
          <a:p>
            <a:endParaRPr lang="en-US" dirty="0">
              <a:solidFill>
                <a:schemeClr val="bg1"/>
              </a:solidFill>
              <a:latin typeface="Courier New" panose="02070309020205020404" pitchFamily="49" charset="0"/>
              <a:cs typeface="Courier New" panose="02070309020205020404" pitchFamily="49" charset="0"/>
            </a:endParaRPr>
          </a:p>
          <a:p>
            <a:r>
              <a:rPr lang="fr-FR" sz="1100" b="1" dirty="0">
                <a:solidFill>
                  <a:schemeClr val="bg1"/>
                </a:solidFill>
                <a:latin typeface="Courier New" panose="02070309020205020404" pitchFamily="49" charset="0"/>
                <a:cs typeface="Courier New" panose="02070309020205020404" pitchFamily="49" charset="0"/>
              </a:rPr>
              <a:t>NM_000277.3(PAH):c.971T&gt;A</a:t>
            </a:r>
            <a:endParaRPr lang="en-US" sz="1100" b="1" dirty="0">
              <a:solidFill>
                <a:schemeClr val="bg1"/>
              </a:solidFill>
              <a:latin typeface="Courier New" panose="02070309020205020404" pitchFamily="49" charset="0"/>
              <a:cs typeface="Courier New" panose="02070309020205020404" pitchFamily="49" charset="0"/>
            </a:endParaRPr>
          </a:p>
        </p:txBody>
      </p:sp>
      <p:sp>
        <p:nvSpPr>
          <p:cNvPr id="11" name="TextBox 10">
            <a:extLst>
              <a:ext uri="{FF2B5EF4-FFF2-40B4-BE49-F238E27FC236}">
                <a16:creationId xmlns:a16="http://schemas.microsoft.com/office/drawing/2014/main" id="{E18D15EA-9E89-5E53-A933-47C359EAF828}"/>
              </a:ext>
            </a:extLst>
          </p:cNvPr>
          <p:cNvSpPr txBox="1"/>
          <p:nvPr/>
        </p:nvSpPr>
        <p:spPr>
          <a:xfrm>
            <a:off x="6223622" y="3670856"/>
            <a:ext cx="2544821" cy="1431161"/>
          </a:xfrm>
          <a:prstGeom prst="rect">
            <a:avLst/>
          </a:prstGeom>
          <a:solidFill>
            <a:schemeClr val="tx1"/>
          </a:solidFill>
          <a:ln w="19050">
            <a:solidFill>
              <a:schemeClr val="accent1"/>
            </a:solidFill>
          </a:ln>
        </p:spPr>
        <p:txBody>
          <a:bodyPr wrap="square" rtlCol="0">
            <a:spAutoFit/>
          </a:bodyPr>
          <a:lstStyle/>
          <a:p>
            <a:pPr algn="just"/>
            <a:r>
              <a:rPr lang="en-US" dirty="0">
                <a:latin typeface="Courier New" panose="02070309020205020404" pitchFamily="49" charset="0"/>
                <a:cs typeface="Courier New" panose="02070309020205020404" pitchFamily="49" charset="0"/>
              </a:rPr>
              <a:t>     </a:t>
            </a:r>
            <a:r>
              <a:rPr lang="en-US" dirty="0">
                <a:highlight>
                  <a:srgbClr val="00FFFF"/>
                </a:highlight>
                <a:latin typeface="Courier New" panose="02070309020205020404" pitchFamily="49" charset="0"/>
                <a:cs typeface="Courier New" panose="02070309020205020404" pitchFamily="49" charset="0"/>
              </a:rPr>
              <a:t>PAH protein</a:t>
            </a:r>
          </a:p>
          <a:p>
            <a:pPr algn="just"/>
            <a:r>
              <a:rPr lang="en-US" sz="2000" dirty="0">
                <a:solidFill>
                  <a:schemeClr val="bg1"/>
                </a:solidFill>
                <a:latin typeface="Courier New" panose="02070309020205020404" pitchFamily="49" charset="0"/>
                <a:cs typeface="Courier New" panose="02070309020205020404" pitchFamily="49" charset="0"/>
              </a:rPr>
              <a:t>Ref  …</a:t>
            </a:r>
            <a:r>
              <a:rPr lang="en-US" sz="2000" b="1" dirty="0">
                <a:solidFill>
                  <a:schemeClr val="accent6"/>
                </a:solidFill>
                <a:latin typeface="Courier New" panose="02070309020205020404" pitchFamily="49" charset="0"/>
                <a:cs typeface="Courier New" panose="02070309020205020404" pitchFamily="49" charset="0"/>
              </a:rPr>
              <a:t>Ile</a:t>
            </a:r>
            <a:r>
              <a:rPr lang="en-US" sz="2000" dirty="0">
                <a:solidFill>
                  <a:schemeClr val="bg1"/>
                </a:solidFill>
                <a:latin typeface="Courier New" panose="02070309020205020404" pitchFamily="49" charset="0"/>
                <a:cs typeface="Courier New" panose="02070309020205020404" pitchFamily="49" charset="0"/>
              </a:rPr>
              <a:t>-Asp…</a:t>
            </a:r>
          </a:p>
          <a:p>
            <a:pPr algn="just"/>
            <a:r>
              <a:rPr lang="en-US" sz="2000" dirty="0">
                <a:solidFill>
                  <a:schemeClr val="bg1"/>
                </a:solidFill>
                <a:latin typeface="Courier New" panose="02070309020205020404" pitchFamily="49" charset="0"/>
                <a:cs typeface="Courier New" panose="02070309020205020404" pitchFamily="49" charset="0"/>
              </a:rPr>
              <a:t>P1   …</a:t>
            </a:r>
            <a:r>
              <a:rPr lang="en-US" sz="2000" b="1" dirty="0" err="1">
                <a:solidFill>
                  <a:srgbClr val="FF0000"/>
                </a:solidFill>
                <a:latin typeface="Courier New" panose="02070309020205020404" pitchFamily="49" charset="0"/>
                <a:cs typeface="Courier New" panose="02070309020205020404" pitchFamily="49" charset="0"/>
              </a:rPr>
              <a:t>Asn</a:t>
            </a:r>
            <a:r>
              <a:rPr lang="en-US" sz="2000" dirty="0">
                <a:solidFill>
                  <a:schemeClr val="bg1"/>
                </a:solidFill>
                <a:latin typeface="Courier New" panose="02070309020205020404" pitchFamily="49" charset="0"/>
                <a:cs typeface="Courier New" panose="02070309020205020404" pitchFamily="49" charset="0"/>
              </a:rPr>
              <a:t>-Asp…</a:t>
            </a:r>
          </a:p>
          <a:p>
            <a:pPr algn="just"/>
            <a:endParaRPr lang="en-US" dirty="0">
              <a:solidFill>
                <a:schemeClr val="bg1"/>
              </a:solidFill>
              <a:latin typeface="Courier New" panose="02070309020205020404" pitchFamily="49" charset="0"/>
              <a:cs typeface="Courier New" panose="02070309020205020404" pitchFamily="49" charset="0"/>
            </a:endParaRPr>
          </a:p>
          <a:p>
            <a:pPr algn="just"/>
            <a:r>
              <a:rPr lang="fr-FR" sz="1100" b="1" dirty="0">
                <a:solidFill>
                  <a:schemeClr val="bg1"/>
                </a:solidFill>
                <a:latin typeface="Courier New" panose="02070309020205020404" pitchFamily="49" charset="0"/>
                <a:cs typeface="Courier New" panose="02070309020205020404" pitchFamily="49" charset="0"/>
              </a:rPr>
              <a:t>NM_000277.3(PAH):p.Ile324Asn</a:t>
            </a:r>
            <a:endParaRPr lang="en-US" sz="1100" b="1" dirty="0">
              <a:solidFill>
                <a:schemeClr val="bg1"/>
              </a:solidFill>
              <a:latin typeface="Courier New" panose="02070309020205020404" pitchFamily="49" charset="0"/>
              <a:cs typeface="Courier New" panose="02070309020205020404" pitchFamily="49" charset="0"/>
            </a:endParaRPr>
          </a:p>
        </p:txBody>
      </p:sp>
      <p:pic>
        <p:nvPicPr>
          <p:cNvPr id="13" name="Picture 12">
            <a:extLst>
              <a:ext uri="{FF2B5EF4-FFF2-40B4-BE49-F238E27FC236}">
                <a16:creationId xmlns:a16="http://schemas.microsoft.com/office/drawing/2014/main" id="{42D72F0C-6F5B-2D9E-E597-72C4C6B6531A}"/>
              </a:ext>
            </a:extLst>
          </p:cNvPr>
          <p:cNvPicPr>
            <a:picLocks noChangeAspect="1"/>
          </p:cNvPicPr>
          <p:nvPr/>
        </p:nvPicPr>
        <p:blipFill>
          <a:blip r:embed="rId3"/>
          <a:stretch>
            <a:fillRect/>
          </a:stretch>
        </p:blipFill>
        <p:spPr>
          <a:xfrm>
            <a:off x="7058877" y="5388925"/>
            <a:ext cx="1984767" cy="1389337"/>
          </a:xfrm>
          <a:prstGeom prst="rect">
            <a:avLst/>
          </a:prstGeom>
        </p:spPr>
      </p:pic>
      <p:sp>
        <p:nvSpPr>
          <p:cNvPr id="14" name="TextBox 13">
            <a:extLst>
              <a:ext uri="{FF2B5EF4-FFF2-40B4-BE49-F238E27FC236}">
                <a16:creationId xmlns:a16="http://schemas.microsoft.com/office/drawing/2014/main" id="{8E519413-B11A-A0BE-9788-952DD9A6D17B}"/>
              </a:ext>
            </a:extLst>
          </p:cNvPr>
          <p:cNvSpPr txBox="1"/>
          <p:nvPr/>
        </p:nvSpPr>
        <p:spPr>
          <a:xfrm>
            <a:off x="9080037" y="3651876"/>
            <a:ext cx="2593345" cy="1600438"/>
          </a:xfrm>
          <a:prstGeom prst="rect">
            <a:avLst/>
          </a:prstGeom>
          <a:solidFill>
            <a:schemeClr val="tx1"/>
          </a:solidFill>
          <a:ln w="19050">
            <a:solidFill>
              <a:schemeClr val="accent1"/>
            </a:solidFill>
          </a:ln>
        </p:spPr>
        <p:txBody>
          <a:bodyPr wrap="square" rtlCol="0">
            <a:spAutoFit/>
          </a:bodyPr>
          <a:lstStyle/>
          <a:p>
            <a:pPr algn="just"/>
            <a:r>
              <a:rPr lang="en-US" b="1" dirty="0">
                <a:solidFill>
                  <a:srgbClr val="00B050"/>
                </a:solidFill>
                <a:latin typeface="Courier New" panose="02070309020205020404" pitchFamily="49" charset="0"/>
                <a:cs typeface="Courier New" panose="02070309020205020404" pitchFamily="49" charset="0"/>
              </a:rPr>
              <a:t>         PAH</a:t>
            </a:r>
            <a:endParaRPr lang="en-US" sz="2000" b="1" dirty="0">
              <a:solidFill>
                <a:srgbClr val="00B050"/>
              </a:solidFill>
              <a:latin typeface="Courier New" panose="02070309020205020404" pitchFamily="49" charset="0"/>
              <a:cs typeface="Courier New" panose="02070309020205020404" pitchFamily="49" charset="0"/>
            </a:endParaRPr>
          </a:p>
          <a:p>
            <a:pPr algn="just"/>
            <a:r>
              <a:rPr lang="en-US" sz="2000" b="1" dirty="0">
                <a:solidFill>
                  <a:schemeClr val="bg1"/>
                </a:solidFill>
                <a:latin typeface="Courier New" panose="02070309020205020404" pitchFamily="49" charset="0"/>
                <a:cs typeface="Courier New" panose="02070309020205020404" pitchFamily="49" charset="0"/>
              </a:rPr>
              <a:t>Ref  </a:t>
            </a:r>
            <a:r>
              <a:rPr lang="en-US" sz="2000" b="1" dirty="0" err="1">
                <a:solidFill>
                  <a:schemeClr val="bg1"/>
                </a:solidFill>
                <a:latin typeface="Courier New" panose="02070309020205020404" pitchFamily="49" charset="0"/>
                <a:cs typeface="Courier New" panose="02070309020205020404" pitchFamily="49" charset="0"/>
              </a:rPr>
              <a:t>Phe</a:t>
            </a:r>
            <a:r>
              <a:rPr lang="en-US" sz="2000" b="1" dirty="0">
                <a:solidFill>
                  <a:schemeClr val="bg1"/>
                </a:solidFill>
                <a:latin typeface="Courier New" panose="02070309020205020404" pitchFamily="49" charset="0"/>
                <a:cs typeface="Courier New" panose="02070309020205020404" pitchFamily="49" charset="0"/>
              </a:rPr>
              <a:t> </a:t>
            </a:r>
            <a:r>
              <a:rPr lang="en-US" sz="2000" b="1" dirty="0">
                <a:solidFill>
                  <a:schemeClr val="bg1"/>
                </a:solidFill>
                <a:latin typeface="Courier New" panose="02070309020205020404" pitchFamily="49" charset="0"/>
                <a:cs typeface="Courier New" panose="02070309020205020404" pitchFamily="49" charset="0"/>
                <a:sym typeface="Wingdings" panose="05000000000000000000" pitchFamily="2" charset="2"/>
              </a:rPr>
              <a:t> Tyr</a:t>
            </a:r>
          </a:p>
          <a:p>
            <a:pPr algn="just"/>
            <a:endParaRPr lang="en-US" sz="2000" dirty="0">
              <a:latin typeface="Courier New" panose="02070309020205020404" pitchFamily="49" charset="0"/>
              <a:cs typeface="Courier New" panose="02070309020205020404" pitchFamily="49" charset="0"/>
            </a:endParaRPr>
          </a:p>
          <a:p>
            <a:pPr algn="just"/>
            <a:r>
              <a:rPr lang="en-US" sz="2000" dirty="0">
                <a:latin typeface="Courier New" panose="02070309020205020404" pitchFamily="49" charset="0"/>
                <a:cs typeface="Courier New" panose="02070309020205020404" pitchFamily="49" charset="0"/>
              </a:rPr>
              <a:t>        </a:t>
            </a:r>
            <a:r>
              <a:rPr lang="en-US" sz="2000" b="1" dirty="0">
                <a:solidFill>
                  <a:srgbClr val="FF0000"/>
                </a:solidFill>
                <a:latin typeface="Courier New" panose="02070309020205020404" pitchFamily="49" charset="0"/>
                <a:cs typeface="Courier New" panose="02070309020205020404" pitchFamily="49" charset="0"/>
              </a:rPr>
              <a:t>PAH</a:t>
            </a:r>
            <a:endParaRPr lang="en-US" sz="2000" dirty="0">
              <a:solidFill>
                <a:srgbClr val="FF0000"/>
              </a:solidFill>
              <a:latin typeface="Courier New" panose="02070309020205020404" pitchFamily="49" charset="0"/>
              <a:cs typeface="Courier New" panose="02070309020205020404" pitchFamily="49" charset="0"/>
            </a:endParaRPr>
          </a:p>
          <a:p>
            <a:pPr algn="just"/>
            <a:r>
              <a:rPr lang="en-US" sz="2000" b="1" dirty="0">
                <a:solidFill>
                  <a:schemeClr val="bg1"/>
                </a:solidFill>
                <a:latin typeface="Courier New" panose="02070309020205020404" pitchFamily="49" charset="0"/>
                <a:cs typeface="Courier New" panose="02070309020205020404" pitchFamily="49" charset="0"/>
              </a:rPr>
              <a:t>P1   </a:t>
            </a:r>
            <a:r>
              <a:rPr lang="en-US" sz="2000" b="1" dirty="0" err="1">
                <a:solidFill>
                  <a:schemeClr val="bg1"/>
                </a:solidFill>
                <a:latin typeface="Courier New" panose="02070309020205020404" pitchFamily="49" charset="0"/>
                <a:cs typeface="Courier New" panose="02070309020205020404" pitchFamily="49" charset="0"/>
              </a:rPr>
              <a:t>Phe</a:t>
            </a:r>
            <a:r>
              <a:rPr lang="en-US" sz="2000" b="1" dirty="0">
                <a:solidFill>
                  <a:schemeClr val="bg1"/>
                </a:solidFill>
                <a:latin typeface="Courier New" panose="02070309020205020404" pitchFamily="49" charset="0"/>
                <a:cs typeface="Courier New" panose="02070309020205020404" pitchFamily="49" charset="0"/>
              </a:rPr>
              <a:t> </a:t>
            </a:r>
            <a:r>
              <a:rPr lang="en-US" sz="2000" b="1" dirty="0">
                <a:solidFill>
                  <a:schemeClr val="bg1"/>
                </a:solidFill>
                <a:latin typeface="Courier New" panose="02070309020205020404" pitchFamily="49" charset="0"/>
                <a:cs typeface="Courier New" panose="02070309020205020404" pitchFamily="49" charset="0"/>
                <a:sym typeface="Wingdings" panose="05000000000000000000" pitchFamily="2" charset="2"/>
              </a:rPr>
              <a:t> Tyr</a:t>
            </a:r>
            <a:endParaRPr lang="en-US" sz="2000" b="1" dirty="0">
              <a:solidFill>
                <a:schemeClr val="bg1"/>
              </a:solidFill>
              <a:latin typeface="Courier New" panose="02070309020205020404" pitchFamily="49" charset="0"/>
              <a:cs typeface="Courier New" panose="02070309020205020404" pitchFamily="49" charset="0"/>
            </a:endParaRPr>
          </a:p>
        </p:txBody>
      </p:sp>
      <p:sp>
        <p:nvSpPr>
          <p:cNvPr id="4" name="Multiplication Sign 3">
            <a:extLst>
              <a:ext uri="{FF2B5EF4-FFF2-40B4-BE49-F238E27FC236}">
                <a16:creationId xmlns:a16="http://schemas.microsoft.com/office/drawing/2014/main" id="{890E1785-2E5D-2207-147E-F6316EC74024}"/>
              </a:ext>
            </a:extLst>
          </p:cNvPr>
          <p:cNvSpPr/>
          <p:nvPr/>
        </p:nvSpPr>
        <p:spPr>
          <a:xfrm>
            <a:off x="10550897" y="4717145"/>
            <a:ext cx="189673" cy="614262"/>
          </a:xfrm>
          <a:prstGeom prst="mathMultiply">
            <a:avLst/>
          </a:prstGeom>
          <a:noFill/>
          <a:ln w="19050">
            <a:solidFill>
              <a:srgbClr val="FF0000"/>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74CCF02D-08DC-0E27-2ECD-92CAF0E8B8C0}"/>
              </a:ext>
            </a:extLst>
          </p:cNvPr>
          <p:cNvPicPr>
            <a:picLocks noChangeAspect="1"/>
          </p:cNvPicPr>
          <p:nvPr/>
        </p:nvPicPr>
        <p:blipFill>
          <a:blip r:embed="rId4"/>
          <a:stretch>
            <a:fillRect/>
          </a:stretch>
        </p:blipFill>
        <p:spPr>
          <a:xfrm>
            <a:off x="4812220" y="5384381"/>
            <a:ext cx="1984767" cy="1385495"/>
          </a:xfrm>
          <a:prstGeom prst="rect">
            <a:avLst/>
          </a:prstGeom>
        </p:spPr>
      </p:pic>
      <p:pic>
        <p:nvPicPr>
          <p:cNvPr id="6" name="Content Placeholder 4">
            <a:extLst>
              <a:ext uri="{FF2B5EF4-FFF2-40B4-BE49-F238E27FC236}">
                <a16:creationId xmlns:a16="http://schemas.microsoft.com/office/drawing/2014/main" id="{4281A177-19A4-F359-1895-E2C92B064896}"/>
              </a:ext>
            </a:extLst>
          </p:cNvPr>
          <p:cNvPicPr>
            <a:picLocks noChangeAspect="1"/>
          </p:cNvPicPr>
          <p:nvPr/>
        </p:nvPicPr>
        <p:blipFill>
          <a:blip r:embed="rId5" cstate="print">
            <a:extLst>
              <a:ext uri="{28A0092B-C50C-407E-A947-70E740481C1C}">
                <a14:useLocalDpi xmlns:a14="http://schemas.microsoft.com/office/drawing/2010/main" val="0"/>
              </a:ext>
            </a:extLst>
          </a:blip>
          <a:srcRect l="25959" r="25832"/>
          <a:stretch/>
        </p:blipFill>
        <p:spPr>
          <a:xfrm>
            <a:off x="9336530" y="5353385"/>
            <a:ext cx="1943037" cy="1435440"/>
          </a:xfrm>
          <a:prstGeom prst="rect">
            <a:avLst/>
          </a:prstGeom>
        </p:spPr>
      </p:pic>
      <p:sp>
        <p:nvSpPr>
          <p:cNvPr id="8" name="Arrow: Right 7">
            <a:extLst>
              <a:ext uri="{FF2B5EF4-FFF2-40B4-BE49-F238E27FC236}">
                <a16:creationId xmlns:a16="http://schemas.microsoft.com/office/drawing/2014/main" id="{C56D794C-27C6-E21A-BC5C-64488AC36135}"/>
              </a:ext>
            </a:extLst>
          </p:cNvPr>
          <p:cNvSpPr/>
          <p:nvPr/>
        </p:nvSpPr>
        <p:spPr>
          <a:xfrm>
            <a:off x="3023532" y="4169044"/>
            <a:ext cx="296303" cy="548101"/>
          </a:xfrm>
          <a:prstGeom prst="rightArrow">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row: Right 11">
            <a:extLst>
              <a:ext uri="{FF2B5EF4-FFF2-40B4-BE49-F238E27FC236}">
                <a16:creationId xmlns:a16="http://schemas.microsoft.com/office/drawing/2014/main" id="{79CAF0CF-B21D-FE74-42C0-F18075882DAF}"/>
              </a:ext>
            </a:extLst>
          </p:cNvPr>
          <p:cNvSpPr/>
          <p:nvPr/>
        </p:nvSpPr>
        <p:spPr>
          <a:xfrm>
            <a:off x="5905677" y="4169044"/>
            <a:ext cx="296303" cy="548101"/>
          </a:xfrm>
          <a:prstGeom prst="rightArrow">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rrow: Right 14">
            <a:extLst>
              <a:ext uri="{FF2B5EF4-FFF2-40B4-BE49-F238E27FC236}">
                <a16:creationId xmlns:a16="http://schemas.microsoft.com/office/drawing/2014/main" id="{02BB60C8-2234-C06D-3F24-37F796F6AF9E}"/>
              </a:ext>
            </a:extLst>
          </p:cNvPr>
          <p:cNvSpPr/>
          <p:nvPr/>
        </p:nvSpPr>
        <p:spPr>
          <a:xfrm>
            <a:off x="8790394" y="4169044"/>
            <a:ext cx="296303" cy="548101"/>
          </a:xfrm>
          <a:prstGeom prst="rightArrow">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960651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6B9B1A-A86D-BFFA-FF43-086A407B265D}"/>
              </a:ext>
            </a:extLst>
          </p:cNvPr>
          <p:cNvSpPr>
            <a:spLocks noGrp="1"/>
          </p:cNvSpPr>
          <p:nvPr>
            <p:ph type="title"/>
          </p:nvPr>
        </p:nvSpPr>
        <p:spPr>
          <a:xfrm>
            <a:off x="515389" y="452718"/>
            <a:ext cx="11377352" cy="711064"/>
          </a:xfrm>
        </p:spPr>
        <p:txBody>
          <a:bodyPr/>
          <a:lstStyle/>
          <a:p>
            <a:r>
              <a:rPr lang="en-GB" sz="4000" b="1" dirty="0"/>
              <a:t>Genetic classification of hereditary diseases </a:t>
            </a:r>
            <a:endParaRPr lang="en-US" sz="4000" b="1" dirty="0"/>
          </a:p>
        </p:txBody>
      </p:sp>
      <p:sp>
        <p:nvSpPr>
          <p:cNvPr id="3" name="Content Placeholder 2">
            <a:extLst>
              <a:ext uri="{FF2B5EF4-FFF2-40B4-BE49-F238E27FC236}">
                <a16:creationId xmlns:a16="http://schemas.microsoft.com/office/drawing/2014/main" id="{09877BA2-0066-E055-89C4-FDD76759468E}"/>
              </a:ext>
            </a:extLst>
          </p:cNvPr>
          <p:cNvSpPr>
            <a:spLocks noGrp="1"/>
          </p:cNvSpPr>
          <p:nvPr>
            <p:ph idx="1"/>
          </p:nvPr>
        </p:nvSpPr>
        <p:spPr>
          <a:xfrm>
            <a:off x="637313" y="1324496"/>
            <a:ext cx="10762210" cy="4727171"/>
          </a:xfrm>
        </p:spPr>
        <p:txBody>
          <a:bodyPr>
            <a:noAutofit/>
          </a:bodyPr>
          <a:lstStyle/>
          <a:p>
            <a:pPr marL="0" indent="0" algn="just">
              <a:buNone/>
            </a:pPr>
            <a:r>
              <a:rPr lang="en-GB" sz="1600" dirty="0"/>
              <a:t>According to the type of mutation and character of gene – environment interaction genetic disorders can be classified into six categories</a:t>
            </a:r>
          </a:p>
          <a:p>
            <a:pPr marL="457200" indent="-457200" algn="just">
              <a:buFont typeface="+mj-lt"/>
              <a:buAutoNum type="arabicParenR"/>
            </a:pPr>
            <a:r>
              <a:rPr lang="en-GB" sz="1600" b="1" dirty="0"/>
              <a:t>Single gene inheritance, or gene disorders </a:t>
            </a:r>
            <a:r>
              <a:rPr lang="en-GB" sz="1600" dirty="0"/>
              <a:t>(also called Mendelian or monogenic inheritance): autosomal dominant, autosomal recessive, and X-linked.</a:t>
            </a:r>
          </a:p>
          <a:p>
            <a:pPr marL="457200" indent="-457200" algn="just">
              <a:buFont typeface="+mj-lt"/>
              <a:buAutoNum type="arabicParenR"/>
            </a:pPr>
            <a:r>
              <a:rPr lang="en-GB" sz="1600" b="1" dirty="0"/>
              <a:t>Chromosome diseases </a:t>
            </a:r>
            <a:r>
              <a:rPr lang="en-GB" sz="1600" dirty="0"/>
              <a:t>caused by chromosomal and genomic mutations, i.e., structural and numerical abnormalities of chromosomes, respectively.</a:t>
            </a:r>
          </a:p>
          <a:p>
            <a:pPr marL="457200" indent="-457200" algn="just">
              <a:buFont typeface="+mj-lt"/>
              <a:buAutoNum type="arabicParenR"/>
            </a:pPr>
            <a:r>
              <a:rPr lang="en-GB" sz="1600" b="1" dirty="0"/>
              <a:t>Multifactorial diseases </a:t>
            </a:r>
            <a:r>
              <a:rPr lang="en-GB" sz="1600" dirty="0"/>
              <a:t>(also called complex or polygenic diseases) caused by a combination of environmental factors and mutations in multiple genes (i.e., both genetic and non-genetic or environmental factors are involved in determining the trait). </a:t>
            </a:r>
          </a:p>
          <a:p>
            <a:pPr marL="457200" indent="-457200" algn="just">
              <a:buFont typeface="+mj-lt"/>
              <a:buAutoNum type="arabicParenR"/>
            </a:pPr>
            <a:r>
              <a:rPr lang="en-GB" sz="1600" b="1" dirty="0"/>
              <a:t>Genetic diseases of somatic cells</a:t>
            </a:r>
            <a:r>
              <a:rPr lang="en-GB" sz="1600" dirty="0"/>
              <a:t>. Examples are cancer, autoimmune diseases.</a:t>
            </a:r>
          </a:p>
          <a:p>
            <a:pPr marL="457200" indent="-457200" algn="just">
              <a:buFont typeface="+mj-lt"/>
              <a:buAutoNum type="arabicParenR"/>
            </a:pPr>
            <a:r>
              <a:rPr lang="en-GB" sz="1600" b="1" dirty="0"/>
              <a:t>Diseases due to incompatibility of genes</a:t>
            </a:r>
            <a:r>
              <a:rPr lang="en-GB" sz="1600" dirty="0"/>
              <a:t>. Example is haemolytic disease of </a:t>
            </a:r>
            <a:r>
              <a:rPr lang="en-GB" sz="1600" dirty="0" err="1"/>
              <a:t>newborns</a:t>
            </a:r>
            <a:r>
              <a:rPr lang="en-GB" sz="1600" dirty="0"/>
              <a:t>, in which </a:t>
            </a:r>
            <a:r>
              <a:rPr lang="en-GB" sz="1600" dirty="0" err="1"/>
              <a:t>fetal</a:t>
            </a:r>
            <a:r>
              <a:rPr lang="en-GB" sz="1600" dirty="0"/>
              <a:t> red blood cells die earlier due to the action of antibodies formed by the mother against </a:t>
            </a:r>
            <a:r>
              <a:rPr lang="en-GB" sz="1600" dirty="0" err="1"/>
              <a:t>fetal</a:t>
            </a:r>
            <a:r>
              <a:rPr lang="en-GB" sz="1600" dirty="0"/>
              <a:t> Rh-antigen.</a:t>
            </a:r>
          </a:p>
          <a:p>
            <a:pPr marL="457200" indent="-457200" algn="just">
              <a:buFont typeface="+mj-lt"/>
              <a:buAutoNum type="arabicParenR"/>
            </a:pPr>
            <a:r>
              <a:rPr lang="en-GB" sz="1600" b="1" dirty="0"/>
              <a:t>Mitochondrial inheritance</a:t>
            </a:r>
            <a:r>
              <a:rPr lang="en-GB" sz="1600" dirty="0"/>
              <a:t>: This type of genetic disorder is caused by mutations in the </a:t>
            </a:r>
            <a:r>
              <a:rPr lang="en-GB" sz="1600" dirty="0" err="1"/>
              <a:t>nonchromosomal</a:t>
            </a:r>
            <a:r>
              <a:rPr lang="en-GB" sz="1600" dirty="0"/>
              <a:t> DNA of mitochondria. Each mitochondrion may contain 5 to 10 circular pieces of DNA.</a:t>
            </a:r>
            <a:endParaRPr lang="en-US" sz="1600" dirty="0"/>
          </a:p>
        </p:txBody>
      </p:sp>
      <p:sp>
        <p:nvSpPr>
          <p:cNvPr id="5" name="TextBox 4">
            <a:extLst>
              <a:ext uri="{FF2B5EF4-FFF2-40B4-BE49-F238E27FC236}">
                <a16:creationId xmlns:a16="http://schemas.microsoft.com/office/drawing/2014/main" id="{5476AE24-A2C9-1B4C-87CE-155886AFB23F}"/>
              </a:ext>
            </a:extLst>
          </p:cNvPr>
          <p:cNvSpPr txBox="1"/>
          <p:nvPr/>
        </p:nvSpPr>
        <p:spPr>
          <a:xfrm>
            <a:off x="4355871" y="6278324"/>
            <a:ext cx="7032567" cy="253916"/>
          </a:xfrm>
          <a:prstGeom prst="rect">
            <a:avLst/>
          </a:prstGeom>
          <a:noFill/>
        </p:spPr>
        <p:txBody>
          <a:bodyPr wrap="square">
            <a:spAutoFit/>
          </a:bodyPr>
          <a:lstStyle/>
          <a:p>
            <a:r>
              <a:rPr lang="en-US" sz="1050" dirty="0"/>
              <a:t>https://repo.knmu.edu.ua/server/api/core/bitstreams/c5ec2b31-d43a-48a2-818e-7a389d4337c1/content</a:t>
            </a:r>
          </a:p>
        </p:txBody>
      </p:sp>
    </p:spTree>
    <p:extLst>
      <p:ext uri="{BB962C8B-B14F-4D97-AF65-F5344CB8AC3E}">
        <p14:creationId xmlns:p14="http://schemas.microsoft.com/office/powerpoint/2010/main" val="27293064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5CF50A-86A7-9691-48C5-A227D6864195}"/>
              </a:ext>
            </a:extLst>
          </p:cNvPr>
          <p:cNvSpPr>
            <a:spLocks noGrp="1"/>
          </p:cNvSpPr>
          <p:nvPr>
            <p:ph type="title"/>
          </p:nvPr>
        </p:nvSpPr>
        <p:spPr>
          <a:xfrm>
            <a:off x="646111" y="452718"/>
            <a:ext cx="10963998" cy="1400530"/>
          </a:xfrm>
        </p:spPr>
        <p:txBody>
          <a:bodyPr/>
          <a:lstStyle/>
          <a:p>
            <a:r>
              <a:rPr lang="en-GB" sz="4000" b="1" dirty="0"/>
              <a:t>Single gene inheritance, examples</a:t>
            </a:r>
            <a:endParaRPr lang="en-US" sz="4000" dirty="0"/>
          </a:p>
        </p:txBody>
      </p:sp>
      <p:sp>
        <p:nvSpPr>
          <p:cNvPr id="3" name="Content Placeholder 2">
            <a:extLst>
              <a:ext uri="{FF2B5EF4-FFF2-40B4-BE49-F238E27FC236}">
                <a16:creationId xmlns:a16="http://schemas.microsoft.com/office/drawing/2014/main" id="{52159AC0-DC24-D4A4-615B-215BE8B352DD}"/>
              </a:ext>
            </a:extLst>
          </p:cNvPr>
          <p:cNvSpPr>
            <a:spLocks noGrp="1"/>
          </p:cNvSpPr>
          <p:nvPr>
            <p:ph idx="1"/>
          </p:nvPr>
        </p:nvSpPr>
        <p:spPr>
          <a:xfrm>
            <a:off x="881639" y="1531987"/>
            <a:ext cx="10163205" cy="4558471"/>
          </a:xfrm>
        </p:spPr>
        <p:txBody>
          <a:bodyPr>
            <a:normAutofit fontScale="85000" lnSpcReduction="10000"/>
          </a:bodyPr>
          <a:lstStyle/>
          <a:p>
            <a:pPr algn="just">
              <a:lnSpc>
                <a:spcPct val="110000"/>
              </a:lnSpc>
            </a:pPr>
            <a:r>
              <a:rPr lang="en-GB" dirty="0"/>
              <a:t>Huntington's disease is a progressive neurodegenerative disorder that exhibits autosomal dominant inheritance. Other examples of autosomal dominant diseases include Marfan syndrome, neurofibromatosis, retinoblastoma and polydactyly.</a:t>
            </a:r>
          </a:p>
          <a:p>
            <a:pPr algn="just">
              <a:lnSpc>
                <a:spcPct val="110000"/>
              </a:lnSpc>
            </a:pPr>
            <a:r>
              <a:rPr lang="en-GB" dirty="0"/>
              <a:t>Phenylketonuria represents a prominent example of a single gene genetic disorder with an autosomal recessive inheritance pattern. Other examples of autosomal recessive diseases include cystic fibrosis, sickle cell </a:t>
            </a:r>
            <a:r>
              <a:rPr lang="en-GB" dirty="0" err="1"/>
              <a:t>anemia</a:t>
            </a:r>
            <a:r>
              <a:rPr lang="en-GB" dirty="0"/>
              <a:t> and Tay-Sachs disease.</a:t>
            </a:r>
          </a:p>
          <a:p>
            <a:pPr algn="just">
              <a:lnSpc>
                <a:spcPct val="110000"/>
              </a:lnSpc>
            </a:pPr>
            <a:r>
              <a:rPr lang="en-GB" dirty="0" err="1"/>
              <a:t>Hemophilia</a:t>
            </a:r>
            <a:r>
              <a:rPr lang="en-GB" dirty="0"/>
              <a:t> A is a disorder where the blood cannot clot properly due to a deficiency of a clotting factor called Factor VIII. It exhibits an X chromosome-linked recessive pattern of inheritance, so men with a mutant copy of the gene will always have the disease, whereas women are rarely affected by it. Other examples are Duchenne muscular dystrophy and glucose-6-phosphate dehydrogenase deficiency.</a:t>
            </a:r>
          </a:p>
          <a:p>
            <a:pPr algn="just">
              <a:lnSpc>
                <a:spcPct val="110000"/>
              </a:lnSpc>
            </a:pPr>
            <a:r>
              <a:rPr lang="en-GB" dirty="0"/>
              <a:t>X-linked dominant conditions are rare but do exist. Heterozygous mutations in the X-linked MECP2 gene result in Rett syndrome – a severe neurodevelopmental disorder of young females. A nonobstructive spermatogenic failure that leads to infertility problems in males is an example of a Y-linked disorder.</a:t>
            </a:r>
            <a:endParaRPr lang="en-US" dirty="0"/>
          </a:p>
        </p:txBody>
      </p:sp>
      <p:sp>
        <p:nvSpPr>
          <p:cNvPr id="5" name="TextBox 4">
            <a:extLst>
              <a:ext uri="{FF2B5EF4-FFF2-40B4-BE49-F238E27FC236}">
                <a16:creationId xmlns:a16="http://schemas.microsoft.com/office/drawing/2014/main" id="{E1E1EB0C-2840-F406-90E4-2CB350AFE466}"/>
              </a:ext>
            </a:extLst>
          </p:cNvPr>
          <p:cNvSpPr txBox="1"/>
          <p:nvPr/>
        </p:nvSpPr>
        <p:spPr>
          <a:xfrm>
            <a:off x="3491345" y="6251393"/>
            <a:ext cx="7553499" cy="307777"/>
          </a:xfrm>
          <a:prstGeom prst="rect">
            <a:avLst/>
          </a:prstGeom>
          <a:noFill/>
        </p:spPr>
        <p:txBody>
          <a:bodyPr wrap="square">
            <a:spAutoFit/>
          </a:bodyPr>
          <a:lstStyle/>
          <a:p>
            <a:pPr algn="r"/>
            <a:r>
              <a:rPr lang="en-US" sz="1400" dirty="0"/>
              <a:t>https://www.news-medical.net/health/Single-Gene-Genetic-Disorder.aspx</a:t>
            </a:r>
          </a:p>
        </p:txBody>
      </p:sp>
    </p:spTree>
    <p:extLst>
      <p:ext uri="{BB962C8B-B14F-4D97-AF65-F5344CB8AC3E}">
        <p14:creationId xmlns:p14="http://schemas.microsoft.com/office/powerpoint/2010/main" val="14291534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5CF50A-86A7-9691-48C5-A227D6864195}"/>
              </a:ext>
            </a:extLst>
          </p:cNvPr>
          <p:cNvSpPr>
            <a:spLocks noGrp="1"/>
          </p:cNvSpPr>
          <p:nvPr>
            <p:ph type="title"/>
          </p:nvPr>
        </p:nvSpPr>
        <p:spPr>
          <a:xfrm>
            <a:off x="646111" y="452718"/>
            <a:ext cx="10963998" cy="1400530"/>
          </a:xfrm>
        </p:spPr>
        <p:txBody>
          <a:bodyPr/>
          <a:lstStyle/>
          <a:p>
            <a:r>
              <a:rPr lang="en-GB" sz="4000" b="1" dirty="0"/>
              <a:t>Chromosome diseases, examples</a:t>
            </a:r>
            <a:endParaRPr lang="en-US" sz="4000" dirty="0"/>
          </a:p>
        </p:txBody>
      </p:sp>
      <p:sp>
        <p:nvSpPr>
          <p:cNvPr id="3" name="Content Placeholder 2">
            <a:extLst>
              <a:ext uri="{FF2B5EF4-FFF2-40B4-BE49-F238E27FC236}">
                <a16:creationId xmlns:a16="http://schemas.microsoft.com/office/drawing/2014/main" id="{52159AC0-DC24-D4A4-615B-215BE8B352DD}"/>
              </a:ext>
            </a:extLst>
          </p:cNvPr>
          <p:cNvSpPr>
            <a:spLocks noGrp="1"/>
          </p:cNvSpPr>
          <p:nvPr>
            <p:ph idx="1"/>
          </p:nvPr>
        </p:nvSpPr>
        <p:spPr>
          <a:xfrm>
            <a:off x="881639" y="1531987"/>
            <a:ext cx="10163205" cy="4558471"/>
          </a:xfrm>
        </p:spPr>
        <p:txBody>
          <a:bodyPr>
            <a:normAutofit fontScale="85000" lnSpcReduction="10000"/>
          </a:bodyPr>
          <a:lstStyle/>
          <a:p>
            <a:pPr algn="just">
              <a:lnSpc>
                <a:spcPct val="110000"/>
              </a:lnSpc>
            </a:pPr>
            <a:r>
              <a:rPr lang="en-GB" dirty="0"/>
              <a:t>Down syndrome: Also known as trisomy 21, this is the most common chromosomal disorder and occurs when a person has three copies of chromosome 21 instead of two </a:t>
            </a:r>
          </a:p>
          <a:p>
            <a:pPr algn="just">
              <a:lnSpc>
                <a:spcPct val="110000"/>
              </a:lnSpc>
            </a:pPr>
            <a:r>
              <a:rPr lang="en-GB" dirty="0"/>
              <a:t>Turner syndrome: A monosomy, or the absence of a chromosome, that occurs when a female is born with only one X chromosome </a:t>
            </a:r>
          </a:p>
          <a:p>
            <a:pPr algn="just">
              <a:lnSpc>
                <a:spcPct val="110000"/>
              </a:lnSpc>
            </a:pPr>
            <a:r>
              <a:rPr lang="en-GB" dirty="0"/>
              <a:t>Prader-Willi syndrome: A disease caused by uniparental </a:t>
            </a:r>
            <a:r>
              <a:rPr lang="en-GB" dirty="0" err="1"/>
              <a:t>disomy</a:t>
            </a:r>
            <a:r>
              <a:rPr lang="en-GB" dirty="0"/>
              <a:t>, which is when a person inherits two pairs of a homologous chromosome from one parent and no copy from the other </a:t>
            </a:r>
          </a:p>
          <a:p>
            <a:pPr algn="just">
              <a:lnSpc>
                <a:spcPct val="110000"/>
              </a:lnSpc>
            </a:pPr>
            <a:r>
              <a:rPr lang="en-GB" dirty="0"/>
              <a:t>Edward's syndrome: Also known as trisomy 18, this is the second most common trisomy after Down syndrome </a:t>
            </a:r>
          </a:p>
          <a:p>
            <a:pPr algn="just">
              <a:lnSpc>
                <a:spcPct val="110000"/>
              </a:lnSpc>
            </a:pPr>
            <a:r>
              <a:rPr lang="en-GB" dirty="0"/>
              <a:t>Patau Syndrome: Also known as trisomy 13, this is the third most common trisomy after Down syndrome and Edward's syndrome</a:t>
            </a:r>
          </a:p>
          <a:p>
            <a:pPr algn="just">
              <a:lnSpc>
                <a:spcPct val="110000"/>
              </a:lnSpc>
            </a:pPr>
            <a:r>
              <a:rPr lang="en-GB" dirty="0"/>
              <a:t>13q deletion syndrome: A rare chromosomal disorder </a:t>
            </a:r>
          </a:p>
          <a:p>
            <a:pPr algn="just">
              <a:lnSpc>
                <a:spcPct val="110000"/>
              </a:lnSpc>
            </a:pPr>
            <a:r>
              <a:rPr lang="en-GB" dirty="0"/>
              <a:t>18q deletion syndrome: A common syndrome that occurs in about 1 in 10,000 live births </a:t>
            </a:r>
            <a:endParaRPr lang="en-US" dirty="0"/>
          </a:p>
        </p:txBody>
      </p:sp>
      <p:sp>
        <p:nvSpPr>
          <p:cNvPr id="5" name="TextBox 4">
            <a:extLst>
              <a:ext uri="{FF2B5EF4-FFF2-40B4-BE49-F238E27FC236}">
                <a16:creationId xmlns:a16="http://schemas.microsoft.com/office/drawing/2014/main" id="{DAAAA96B-CE9B-E7F9-E48A-F4ED261A49FA}"/>
              </a:ext>
            </a:extLst>
          </p:cNvPr>
          <p:cNvSpPr txBox="1"/>
          <p:nvPr/>
        </p:nvSpPr>
        <p:spPr>
          <a:xfrm>
            <a:off x="4860174" y="6318658"/>
            <a:ext cx="6096000" cy="307777"/>
          </a:xfrm>
          <a:prstGeom prst="rect">
            <a:avLst/>
          </a:prstGeom>
          <a:noFill/>
        </p:spPr>
        <p:txBody>
          <a:bodyPr wrap="square">
            <a:spAutoFit/>
          </a:bodyPr>
          <a:lstStyle/>
          <a:p>
            <a:pPr algn="r"/>
            <a:r>
              <a:rPr lang="en-US" sz="1400" dirty="0"/>
              <a:t>https://www.ncbi.nlm.nih.gov/books/NBK557691/</a:t>
            </a:r>
          </a:p>
        </p:txBody>
      </p:sp>
    </p:spTree>
    <p:extLst>
      <p:ext uri="{BB962C8B-B14F-4D97-AF65-F5344CB8AC3E}">
        <p14:creationId xmlns:p14="http://schemas.microsoft.com/office/powerpoint/2010/main" val="12343583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5CF50A-86A7-9691-48C5-A227D6864195}"/>
              </a:ext>
            </a:extLst>
          </p:cNvPr>
          <p:cNvSpPr>
            <a:spLocks noGrp="1"/>
          </p:cNvSpPr>
          <p:nvPr>
            <p:ph type="title"/>
          </p:nvPr>
        </p:nvSpPr>
        <p:spPr>
          <a:xfrm>
            <a:off x="614001" y="192123"/>
            <a:ext cx="10963998" cy="694438"/>
          </a:xfrm>
        </p:spPr>
        <p:txBody>
          <a:bodyPr/>
          <a:lstStyle/>
          <a:p>
            <a:r>
              <a:rPr lang="en-GB" sz="4000" b="1" dirty="0"/>
              <a:t>Genetic diseases of somatic cells</a:t>
            </a:r>
            <a:endParaRPr lang="en-US" sz="4000" dirty="0"/>
          </a:p>
        </p:txBody>
      </p:sp>
      <p:sp>
        <p:nvSpPr>
          <p:cNvPr id="5" name="TextBox 4">
            <a:extLst>
              <a:ext uri="{FF2B5EF4-FFF2-40B4-BE49-F238E27FC236}">
                <a16:creationId xmlns:a16="http://schemas.microsoft.com/office/drawing/2014/main" id="{DAAAA96B-CE9B-E7F9-E48A-F4ED261A49FA}"/>
              </a:ext>
            </a:extLst>
          </p:cNvPr>
          <p:cNvSpPr txBox="1"/>
          <p:nvPr/>
        </p:nvSpPr>
        <p:spPr>
          <a:xfrm>
            <a:off x="1745674" y="6451661"/>
            <a:ext cx="9832326" cy="261610"/>
          </a:xfrm>
          <a:prstGeom prst="rect">
            <a:avLst/>
          </a:prstGeom>
          <a:noFill/>
        </p:spPr>
        <p:txBody>
          <a:bodyPr wrap="square">
            <a:spAutoFit/>
          </a:bodyPr>
          <a:lstStyle/>
          <a:p>
            <a:pPr algn="r"/>
            <a:r>
              <a:rPr lang="en-US" sz="1100" dirty="0"/>
              <a:t>https://old-ib.bioninja.com.au/standard-level/topic-3-genetics/33-meiosis/somatic-vs-germline-mutatio.html</a:t>
            </a:r>
          </a:p>
        </p:txBody>
      </p:sp>
      <p:pic>
        <p:nvPicPr>
          <p:cNvPr id="2050" name="Picture 2" descr="somatic vs germline">
            <a:extLst>
              <a:ext uri="{FF2B5EF4-FFF2-40B4-BE49-F238E27FC236}">
                <a16:creationId xmlns:a16="http://schemas.microsoft.com/office/drawing/2014/main" id="{3A55539F-DA4C-2D1B-CD66-F6B90D1FE6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00795" y="1043193"/>
            <a:ext cx="6057900" cy="5353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1653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5CF50A-86A7-9691-48C5-A227D6864195}"/>
              </a:ext>
            </a:extLst>
          </p:cNvPr>
          <p:cNvSpPr>
            <a:spLocks noGrp="1"/>
          </p:cNvSpPr>
          <p:nvPr>
            <p:ph type="title"/>
          </p:nvPr>
        </p:nvSpPr>
        <p:spPr>
          <a:xfrm>
            <a:off x="614001" y="278285"/>
            <a:ext cx="10963998" cy="688897"/>
          </a:xfrm>
        </p:spPr>
        <p:txBody>
          <a:bodyPr/>
          <a:lstStyle/>
          <a:p>
            <a:r>
              <a:rPr lang="en-GB" sz="3600" b="1" dirty="0"/>
              <a:t>Genetic diseases of somatic cells, examples</a:t>
            </a:r>
            <a:endParaRPr lang="en-US" sz="3600" dirty="0"/>
          </a:p>
        </p:txBody>
      </p:sp>
      <p:sp>
        <p:nvSpPr>
          <p:cNvPr id="5" name="TextBox 4">
            <a:extLst>
              <a:ext uri="{FF2B5EF4-FFF2-40B4-BE49-F238E27FC236}">
                <a16:creationId xmlns:a16="http://schemas.microsoft.com/office/drawing/2014/main" id="{DAAAA96B-CE9B-E7F9-E48A-F4ED261A49FA}"/>
              </a:ext>
            </a:extLst>
          </p:cNvPr>
          <p:cNvSpPr txBox="1"/>
          <p:nvPr/>
        </p:nvSpPr>
        <p:spPr>
          <a:xfrm>
            <a:off x="5619403" y="6405282"/>
            <a:ext cx="6096000" cy="261610"/>
          </a:xfrm>
          <a:prstGeom prst="rect">
            <a:avLst/>
          </a:prstGeom>
          <a:noFill/>
        </p:spPr>
        <p:txBody>
          <a:bodyPr wrap="square">
            <a:spAutoFit/>
          </a:bodyPr>
          <a:lstStyle/>
          <a:p>
            <a:pPr algn="r"/>
            <a:r>
              <a:rPr lang="en-US" sz="1100" dirty="0"/>
              <a:t>https://doi.org/10.1016/j.ccell.2020.11.002</a:t>
            </a:r>
          </a:p>
        </p:txBody>
      </p:sp>
      <p:sp>
        <p:nvSpPr>
          <p:cNvPr id="8" name="TextBox 7">
            <a:extLst>
              <a:ext uri="{FF2B5EF4-FFF2-40B4-BE49-F238E27FC236}">
                <a16:creationId xmlns:a16="http://schemas.microsoft.com/office/drawing/2014/main" id="{B70E1556-9339-8C26-3CCD-FC889075FFD9}"/>
              </a:ext>
            </a:extLst>
          </p:cNvPr>
          <p:cNvSpPr txBox="1"/>
          <p:nvPr/>
        </p:nvSpPr>
        <p:spPr>
          <a:xfrm>
            <a:off x="8079971" y="1285973"/>
            <a:ext cx="3718560" cy="4893647"/>
          </a:xfrm>
          <a:prstGeom prst="rect">
            <a:avLst/>
          </a:prstGeom>
          <a:noFill/>
        </p:spPr>
        <p:txBody>
          <a:bodyPr wrap="square">
            <a:spAutoFit/>
          </a:bodyPr>
          <a:lstStyle/>
          <a:p>
            <a:pPr algn="just"/>
            <a:r>
              <a:rPr lang="en-GB" sz="1300" b="1" i="0" dirty="0">
                <a:effectLst/>
              </a:rPr>
              <a:t>Landscape of Somatic Mutations in Human Adult Tissues</a:t>
            </a:r>
          </a:p>
          <a:p>
            <a:pPr algn="just"/>
            <a:endParaRPr lang="en-GB" sz="1300" b="0" i="0" dirty="0">
              <a:effectLst/>
            </a:endParaRPr>
          </a:p>
          <a:p>
            <a:pPr marL="228600" indent="-228600" algn="just">
              <a:buAutoNum type="alphaUcParenBoth"/>
            </a:pPr>
            <a:r>
              <a:rPr lang="en-GB" sz="1300" b="0" i="0" dirty="0">
                <a:effectLst/>
              </a:rPr>
              <a:t> Schematics of cancer initiation and progression. The initial driver events that lead to </a:t>
            </a:r>
            <a:r>
              <a:rPr lang="en-GB" sz="1300" b="0" i="0" dirty="0" err="1">
                <a:effectLst/>
              </a:rPr>
              <a:t>tumor</a:t>
            </a:r>
            <a:r>
              <a:rPr lang="en-GB" sz="1300" b="0" i="0" dirty="0">
                <a:effectLst/>
              </a:rPr>
              <a:t> formation starting from normal cells are currently mostly unknown.</a:t>
            </a:r>
          </a:p>
          <a:p>
            <a:pPr marL="228600" indent="-228600" algn="just">
              <a:buAutoNum type="alphaUcParenBoth"/>
            </a:pPr>
            <a:r>
              <a:rPr lang="en-US" sz="1300" dirty="0"/>
              <a:t> Mutated genes under positive selection (Brunner et al., 2019; Lawson et al., 2020; Lee-Six et al., 2019; </a:t>
            </a:r>
            <a:r>
              <a:rPr lang="en-US" sz="1300" dirty="0" err="1"/>
              <a:t>Martincorena</a:t>
            </a:r>
            <a:r>
              <a:rPr lang="en-US" sz="1300" dirty="0"/>
              <a:t> et al., 2015, 2018; Moore et al., 2020; </a:t>
            </a:r>
            <a:r>
              <a:rPr lang="en-US" sz="1300" dirty="0" err="1"/>
              <a:t>Olafsson</a:t>
            </a:r>
            <a:r>
              <a:rPr lang="en-US" sz="1300" dirty="0"/>
              <a:t> et al., 2020; Yokoyama et al., 2019) or frequently mutated (</a:t>
            </a:r>
            <a:r>
              <a:rPr lang="en-US" sz="1300" dirty="0" err="1"/>
              <a:t>Anglesio</a:t>
            </a:r>
            <a:r>
              <a:rPr lang="en-US" sz="1300" dirty="0"/>
              <a:t> et al., 2017; Lac et al., 2019a, 2019b; Lee-Six et al., 2019; </a:t>
            </a:r>
            <a:r>
              <a:rPr lang="en-US" sz="1300" dirty="0" err="1"/>
              <a:t>Suda</a:t>
            </a:r>
            <a:r>
              <a:rPr lang="en-US" sz="1300" dirty="0"/>
              <a:t> et al., 2018; Yokoyama et al., 2019; Zhu et al., 2019) in the human adult tissues that have been screened so far.</a:t>
            </a:r>
          </a:p>
          <a:p>
            <a:pPr marL="228600" indent="-228600" algn="just">
              <a:buAutoNum type="alphaUcParenBoth"/>
            </a:pPr>
            <a:r>
              <a:rPr lang="en-US" sz="1300" dirty="0"/>
              <a:t> List of genes under positive selection or frequently mutated in at least two tissues. Cancer genes were derived from the Network of Cancer Genes (http://ncg.kcl.ac.uk/) (</a:t>
            </a:r>
            <a:r>
              <a:rPr lang="en-US" sz="1300" dirty="0" err="1"/>
              <a:t>Repana</a:t>
            </a:r>
            <a:r>
              <a:rPr lang="en-US" sz="1300" dirty="0"/>
              <a:t> et al., 2019).</a:t>
            </a:r>
          </a:p>
        </p:txBody>
      </p:sp>
      <p:pic>
        <p:nvPicPr>
          <p:cNvPr id="1028" name="Picture 4">
            <a:extLst>
              <a:ext uri="{FF2B5EF4-FFF2-40B4-BE49-F238E27FC236}">
                <a16:creationId xmlns:a16="http://schemas.microsoft.com/office/drawing/2014/main" id="{EA14BD1A-8AB1-4757-F0C7-BF02FA661D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1891" y="1224271"/>
            <a:ext cx="7229475" cy="5248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778345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EC76B5"/>
      </a:hlink>
      <a:folHlink>
        <a:srgbClr val="E8ACCD"/>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A207AED3-9ABC-4A18-9978-A59B65688B1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4750</TotalTime>
  <Words>2213</Words>
  <Application>Microsoft Office PowerPoint</Application>
  <PresentationFormat>Widescreen</PresentationFormat>
  <Paragraphs>116</Paragraphs>
  <Slides>32</Slides>
  <Notes>1</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32</vt:i4>
      </vt:variant>
    </vt:vector>
  </HeadingPairs>
  <TitlesOfParts>
    <vt:vector size="43" baseType="lpstr">
      <vt:lpstr>Arial</vt:lpstr>
      <vt:lpstr>Calibri</vt:lpstr>
      <vt:lpstr>Calibri Light</vt:lpstr>
      <vt:lpstr>Cambria</vt:lpstr>
      <vt:lpstr>Century Gothic</vt:lpstr>
      <vt:lpstr>Courier New</vt:lpstr>
      <vt:lpstr>Harding</vt:lpstr>
      <vt:lpstr>Times New Roman</vt:lpstr>
      <vt:lpstr>Titillium Web</vt:lpstr>
      <vt:lpstr>Wingdings 3</vt:lpstr>
      <vt:lpstr>Ion</vt:lpstr>
      <vt:lpstr>PowerPoint Presentation</vt:lpstr>
      <vt:lpstr>PowerPoint Presentation</vt:lpstr>
      <vt:lpstr>PowerPoint Presentation</vt:lpstr>
      <vt:lpstr>Quan hệ nhân quả: Biến thể gen và bệnh di truyền</vt:lpstr>
      <vt:lpstr>Genetic classification of hereditary diseases </vt:lpstr>
      <vt:lpstr>Single gene inheritance, examples</vt:lpstr>
      <vt:lpstr>Chromosome diseases, examples</vt:lpstr>
      <vt:lpstr>Genetic diseases of somatic cells</vt:lpstr>
      <vt:lpstr>Genetic diseases of somatic cells, examples</vt:lpstr>
      <vt:lpstr>Genetic diseases of somatic cells, examples</vt:lpstr>
      <vt:lpstr>PowerPoint Presentation</vt:lpstr>
      <vt:lpstr>Monogenic vs polygenic diseases</vt:lpstr>
      <vt:lpstr>Multifactorial diseases</vt:lpstr>
      <vt:lpstr>Mitochondrial inheritance</vt:lpstr>
      <vt:lpstr>Mitochondrial inheritance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Human Phenotype Ontology (HPO)</vt:lpstr>
      <vt:lpstr>The Human Phenotype Ontology (HPO)</vt:lpstr>
      <vt:lpstr>The Human Phenotype Ontology (HPO)</vt:lpstr>
      <vt:lpstr>The Human Phenotype Ontology (HPO)</vt:lpstr>
      <vt:lpstr>OMIM: An Online Catalog of Human Genes and Genetic Disorders</vt:lpstr>
      <vt:lpstr>NCBI OMIM: An Online Catalog of Human Genes and Genetic Disorders</vt:lpstr>
      <vt:lpstr>ClinVar: Reports of human variations classified for diseases and drug responses </vt:lpstr>
      <vt:lpstr>Xin chân thành cảm ơn!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Luu Loi</dc:creator>
  <cp:lastModifiedBy>Luu Loi</cp:lastModifiedBy>
  <cp:revision>135</cp:revision>
  <dcterms:created xsi:type="dcterms:W3CDTF">2024-11-15T02:34:27Z</dcterms:created>
  <dcterms:modified xsi:type="dcterms:W3CDTF">2024-11-30T06:27:24Z</dcterms:modified>
</cp:coreProperties>
</file>